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ong-form-drafts/blob/master/solow-model-5-pre-industrial.ipynb" TargetMode="External"/><Relationship Id="rId3" Type="http://schemas.openxmlformats.org/officeDocument/2006/relationships/hyperlink" Target="http://datahub.berkeley.edu/user-redirect/interact?account=braddelong&amp;repo=long-form-drafts&amp;branch=master&amp;path=solow-model-5-pre-industrial.ipynb"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brad.delong@gmail.com" TargetMode="External"/><Relationship Id="rId4" Type="http://schemas.openxmlformats.org/officeDocument/2006/relationships/hyperlink" Target="https://www.icloud.com/keynote/0SdT7FNHq2y3FcaD2KU9zRrxg"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09-06-210a-ancient-intro.ipynb" TargetMode="External"/><Relationship Id="rId3" Type="http://schemas.openxmlformats.org/officeDocument/2006/relationships/hyperlink" Target="https://github/braddelong/LS2019/blob/master/2019-09-06-210a-ancient-intro.ipynb" TargetMode="External"/><Relationship Id="rId4" Type="http://schemas.openxmlformats.org/officeDocument/2006/relationships/hyperlink" Target="https://github.com/braddelong/LS2019/blob/master/2019-08-17-Ancient_Economies.ipynb" TargetMode="External"/><Relationship Id="rId5" Type="http://schemas.openxmlformats.org/officeDocument/2006/relationships/hyperlink" Target="https://github.com/braddelong/long-form-drafts/blob/master/malthusian_convergence.ipynb"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1/lecture-notes-the-solow-growth-model-the-history-of-economic-growth-econ-135.html"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datahub.berkeley.edu/user-redirect/interact?account=braddelong&amp;repo=long-form-drafts&amp;branch=master&amp;path=solow-model-2-basics.ipynb" TargetMode="External"/><Relationship Id="rId3" Type="http://schemas.openxmlformats.org/officeDocument/2006/relationships/hyperlink" Target="http://datahub.berkeley.edu/user-redirect/interact?account=braddelong&amp;repo=long-form-drafts&amp;branch=master&amp;path=solow-model-3-growing.ipynb" TargetMode="External"/><Relationship Id="rId4" Type="http://schemas.openxmlformats.org/officeDocument/2006/relationships/hyperlink" Target="http://datahub.berkeley.edu/user-redirect/interact?account=braddelong&amp;repo=long-form-drafts&amp;branch=master&amp;path=solow-model-4-using.ipynb" TargetMode="External"/><Relationship Id="rId5" Type="http://schemas.openxmlformats.org/officeDocument/2006/relationships/image" Target="../media/image1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nbviewer.jupyter.org/github/braddelong/LS2019/blob/master/2019-10-14-Ancient_Economies.ipynb" TargetMode="External"/><Relationship Id="rId3" Type="http://schemas.openxmlformats.org/officeDocument/2006/relationships/image" Target="../media/image26.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3:…"/>
          <p:cNvSpPr txBox="1"/>
          <p:nvPr>
            <p:ph type="title" idx="4294967295"/>
          </p:nvPr>
        </p:nvSpPr>
        <p:spPr>
          <a:xfrm>
            <a:off x="277663" y="-1"/>
            <a:ext cx="8572501" cy="2540001"/>
          </a:xfrm>
          <a:prstGeom prst="rect">
            <a:avLst/>
          </a:prstGeom>
        </p:spPr>
        <p:txBody>
          <a:bodyPr>
            <a:normAutofit fontScale="100000" lnSpcReduction="0"/>
          </a:bodyPr>
          <a:lstStyle/>
          <a:p>
            <a:pPr defTabSz="338327">
              <a:defRPr sz="4440"/>
            </a:pPr>
            <a:r>
              <a:t>Lecture 3:</a:t>
            </a:r>
          </a:p>
          <a:p>
            <a:pPr defTabSz="338327">
              <a:defRPr sz="4440"/>
            </a:pPr>
            <a:r>
              <a:t>1.2. Theory: The Malthus-Solow Economic Growth Model</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70331">
              <a:spcBef>
                <a:spcPts val="900"/>
              </a:spcBef>
              <a:buSzTx/>
              <a:buFontTx/>
              <a:buNone/>
              <a:defRPr b="1" sz="2916">
                <a:latin typeface="+mj-lt"/>
                <a:ea typeface="+mj-ea"/>
                <a:cs typeface="+mj-cs"/>
                <a:sym typeface="Helvetica"/>
              </a:defRPr>
            </a:pPr>
          </a:p>
          <a:p>
            <a:pPr marL="0" indent="0" algn="ctr" defTabSz="370331">
              <a:spcBef>
                <a:spcPts val="900"/>
              </a:spcBef>
              <a:buSzTx/>
              <a:buFontTx/>
              <a:buNone/>
              <a:defRPr b="1" sz="2916">
                <a:latin typeface="+mj-lt"/>
                <a:ea typeface="+mj-ea"/>
                <a:cs typeface="+mj-cs"/>
                <a:sym typeface="Helvetica"/>
              </a:defRPr>
            </a:pPr>
            <a:r>
              <a:t>Brad DeLong</a:t>
            </a:r>
          </a:p>
          <a:p>
            <a:pPr marL="0" indent="0" algn="ctr" defTabSz="370331">
              <a:spcBef>
                <a:spcPts val="900"/>
              </a:spcBef>
              <a:buSzTx/>
              <a:buFontTx/>
              <a:buNone/>
              <a:defRPr sz="1944">
                <a:latin typeface="+mj-lt"/>
                <a:ea typeface="+mj-ea"/>
                <a:cs typeface="+mj-cs"/>
                <a:sym typeface="Helvetica"/>
              </a:defRPr>
            </a:pPr>
            <a:r>
              <a:t>Department of Economics and Blum Center, U.C. Berkeley; WCEG; and NBER</a:t>
            </a:r>
          </a:p>
          <a:p>
            <a:pPr marL="0" indent="0" algn="ctr" defTabSz="370331">
              <a:spcBef>
                <a:spcPts val="900"/>
              </a:spcBef>
              <a:buSzTx/>
              <a:buFontTx/>
              <a:buNone/>
              <a:defRPr sz="1944">
                <a:latin typeface="+mj-lt"/>
                <a:ea typeface="+mj-ea"/>
                <a:cs typeface="+mj-cs"/>
                <a:sym typeface="Helvetica"/>
              </a:defRPr>
            </a:pPr>
            <a:r>
              <a:t>last revised: 2020-01–12</a:t>
            </a: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944">
                <a:latin typeface="+mj-lt"/>
                <a:ea typeface="+mj-ea"/>
                <a:cs typeface="+mj-cs"/>
                <a:sym typeface="Helvetica"/>
              </a:defRPr>
            </a:pPr>
          </a:p>
          <a:p>
            <a:pPr marL="0" indent="0" algn="ctr" defTabSz="370331">
              <a:spcBef>
                <a:spcPts val="900"/>
              </a:spcBef>
              <a:buSzTx/>
              <a:buFontTx/>
              <a:buNone/>
              <a:defRPr sz="1296">
                <a:latin typeface="+mj-lt"/>
                <a:ea typeface="+mj-ea"/>
                <a:cs typeface="+mj-cs"/>
                <a:sym typeface="Helvetica"/>
              </a:defRPr>
            </a:pPr>
            <a:r>
              <a:t>Original course by Melissa Dell (Harvard Econ 1342), revised by Brad DeLong, research assistance by Anish Biligiri</a:t>
            </a:r>
          </a:p>
          <a:p>
            <a:pPr marL="0" indent="0" algn="ctr" defTabSz="370331">
              <a:spcBef>
                <a:spcPts val="900"/>
              </a:spcBef>
              <a:buSzTx/>
              <a:buFontTx/>
              <a:buNone/>
              <a:defRPr sz="1296">
                <a:latin typeface="+mj-lt"/>
                <a:ea typeface="+mj-ea"/>
                <a:cs typeface="+mj-cs"/>
                <a:sym typeface="Helvetica"/>
              </a:defRPr>
            </a:pPr>
          </a:p>
          <a:p>
            <a:pPr marL="0" indent="0" algn="ctr" defTabSz="370331">
              <a:spcBef>
                <a:spcPts val="900"/>
              </a:spcBef>
              <a:buSzTx/>
              <a:buFontTx/>
              <a:buNone/>
              <a:defRPr sz="1134">
                <a:latin typeface="+mj-lt"/>
                <a:ea typeface="+mj-ea"/>
                <a:cs typeface="+mj-cs"/>
                <a:sym typeface="Helvetica"/>
              </a:defRPr>
            </a:pPr>
            <a:r>
              <a:t>&lt;&gt;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75"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7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sp>
        <p:nvSpPr>
          <p:cNvPr id="80" name="10:45"/>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10:45</a:t>
            </a:r>
          </a:p>
        </p:txBody>
      </p:sp>
      <p:pic>
        <p:nvPicPr>
          <p:cNvPr id="81" name="Image" descr="Image"/>
          <p:cNvPicPr>
            <a:picLocks noChangeAspect="1"/>
          </p:cNvPicPr>
          <p:nvPr/>
        </p:nvPicPr>
        <p:blipFill>
          <a:blip r:embed="rId2">
            <a:extLst/>
          </a:blip>
          <a:stretch>
            <a:fillRect/>
          </a:stretch>
        </p:blipFill>
        <p:spPr>
          <a:xfrm>
            <a:off x="277663" y="1270000"/>
            <a:ext cx="8572501" cy="473011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Four Major Features"/>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a:t>
            </a:r>
          </a:p>
        </p:txBody>
      </p:sp>
      <p:sp>
        <p:nvSpPr>
          <p:cNvPr id="84"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with population growth on average but with average population growth very slow</a:t>
            </a:r>
          </a:p>
          <a:p>
            <a:pPr lvl="1" marL="621631" indent="-240631">
              <a:spcBef>
                <a:spcPts val="1200"/>
              </a:spcBef>
              <a:buFontTx/>
              <a:buChar char="•"/>
              <a:defRPr sz="2400">
                <a:latin typeface="Times New Roman"/>
                <a:ea typeface="Times New Roman"/>
                <a:cs typeface="Times New Roman"/>
                <a:sym typeface="Times New Roman"/>
              </a:defRPr>
            </a:pPr>
            <a:r>
              <a:t>n = 0.07%/yr; h = 0.035%/yr</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lvl="1" marL="621631" indent="-240631">
              <a:spcBef>
                <a:spcPts val="1200"/>
              </a:spcBef>
              <a:buFontTx/>
              <a:buChar char="•"/>
              <a:defRPr sz="2400">
                <a:latin typeface="Times New Roman"/>
                <a:ea typeface="Times New Roman"/>
                <a:cs typeface="Times New Roman"/>
                <a:sym typeface="Times New Roman"/>
              </a:defRPr>
            </a:pPr>
            <a:r>
              <a:t>In the MEG era: h = 2.06%/yr</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85" name="10:55"/>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10:55</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Catch Our Breath…"/>
          <p:cNvSpPr txBox="1"/>
          <p:nvPr>
            <p:ph type="title"/>
          </p:nvPr>
        </p:nvSpPr>
        <p:spPr>
          <a:xfrm>
            <a:off x="276457" y="-1"/>
            <a:ext cx="8572501" cy="1270001"/>
          </a:xfrm>
          <a:prstGeom prst="rect">
            <a:avLst/>
          </a:prstGeom>
        </p:spPr>
        <p:txBody>
          <a:bodyPr/>
          <a:lstStyle/>
          <a:p>
            <a:pPr/>
            <a:r>
              <a:t>Catch Our Breath…</a:t>
            </a:r>
          </a:p>
        </p:txBody>
      </p:sp>
      <p:sp>
        <p:nvSpPr>
          <p:cNvPr id="88"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89" name="Image" descr="Image"/>
          <p:cNvPicPr>
            <a:picLocks noChangeAspect="1"/>
          </p:cNvPicPr>
          <p:nvPr/>
        </p:nvPicPr>
        <p:blipFill>
          <a:blip r:embed="rId2">
            <a:extLst/>
          </a:blip>
          <a:stretch>
            <a:fillRect/>
          </a:stretch>
        </p:blipFill>
        <p:spPr>
          <a:xfrm>
            <a:off x="4113063" y="1270000"/>
            <a:ext cx="4735895" cy="476250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Solow-Malthus Model Basics"/>
          <p:cNvSpPr txBox="1"/>
          <p:nvPr>
            <p:ph type="title" idx="4294967295"/>
          </p:nvPr>
        </p:nvSpPr>
        <p:spPr>
          <a:xfrm>
            <a:off x="277663" y="-1"/>
            <a:ext cx="8572501" cy="1270001"/>
          </a:xfrm>
          <a:prstGeom prst="rect">
            <a:avLst/>
          </a:prstGeom>
        </p:spPr>
        <p:txBody>
          <a:bodyPr>
            <a:normAutofit fontScale="100000" lnSpcReduction="0"/>
          </a:bodyPr>
          <a:lstStyle>
            <a:lvl1pPr defTabSz="370331">
              <a:defRPr sz="4860"/>
            </a:lvl1pPr>
          </a:lstStyle>
          <a:p>
            <a:pPr/>
            <a:r>
              <a:t>Solow-Malthus Model Basics</a:t>
            </a:r>
          </a:p>
        </p:txBody>
      </p:sp>
      <p:sp>
        <p:nvSpPr>
          <p:cNvPr id="92"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28600" indent="-228600" defTabSz="434340">
              <a:spcBef>
                <a:spcPts val="1100"/>
              </a:spcBef>
              <a:buFontTx/>
              <a:defRPr sz="2280">
                <a:latin typeface="Times New Roman"/>
                <a:ea typeface="Times New Roman"/>
                <a:cs typeface="Times New Roman"/>
                <a:sym typeface="Times New Roman"/>
              </a:defRPr>
            </a:pPr>
            <a:r>
              <a:t>Although population did increase—slowly</a:t>
            </a:r>
          </a:p>
          <a:p>
            <a:pPr marL="228600" indent="-228600" defTabSz="434340">
              <a:spcBef>
                <a:spcPts val="1100"/>
              </a:spcBef>
              <a:buFontTx/>
              <a:defRPr sz="2280">
                <a:latin typeface="Times New Roman"/>
                <a:ea typeface="Times New Roman"/>
                <a:cs typeface="Times New Roman"/>
                <a:sym typeface="Times New Roman"/>
              </a:defRPr>
            </a:pPr>
            <a:r>
              <a:t>Other parts of the model</a:t>
            </a:r>
          </a:p>
          <a:p>
            <a:pPr marL="228600" indent="-228600" defTabSz="434340">
              <a:spcBef>
                <a:spcPts val="1100"/>
              </a:spcBef>
              <a:buFontTx/>
              <a:defRPr sz="2280">
                <a:latin typeface="Times New Roman"/>
                <a:ea typeface="Times New Roman"/>
                <a:cs typeface="Times New Roman"/>
                <a:sym typeface="Times New Roman"/>
              </a:defRPr>
            </a:pPr>
            <a:r>
              <a:t>Balanced-growth equilibrium</a:t>
            </a:r>
          </a:p>
          <a:p>
            <a:pPr marL="228600" indent="-228600" defTabSz="434340">
              <a:spcBef>
                <a:spcPts val="1100"/>
              </a:spcBef>
              <a:buFontTx/>
              <a:defRPr sz="2280">
                <a:latin typeface="Times New Roman"/>
                <a:ea typeface="Times New Roman"/>
                <a:cs typeface="Times New Roman"/>
                <a:sym typeface="Times New Roman"/>
              </a:defRPr>
            </a:pPr>
            <a:r>
              <a:t>Convergence to equilibrium</a:t>
            </a:r>
          </a:p>
          <a:p>
            <a:pPr marL="228600" indent="-228600" defTabSz="434340">
              <a:spcBef>
                <a:spcPts val="1100"/>
              </a:spcBef>
              <a:buFontTx/>
              <a:defRPr sz="2280">
                <a:latin typeface="Times New Roman"/>
                <a:ea typeface="Times New Roman"/>
                <a:cs typeface="Times New Roman"/>
                <a:sym typeface="Times New Roman"/>
              </a:defRPr>
            </a:pPr>
            <a:r>
              <a:t>Lecture notes: &lt;</a:t>
            </a:r>
            <a:r>
              <a:rPr u="sng">
                <a:solidFill>
                  <a:srgbClr val="0000FF"/>
                </a:solidFill>
                <a:uFill>
                  <a:solidFill>
                    <a:srgbClr val="0000FF"/>
                  </a:solidFill>
                </a:uFill>
                <a:hlinkClick r:id="rId2" invalidUrl="" action="" tgtFrame="" tooltip="" history="1" highlightClick="0" endSnd="0"/>
              </a:rPr>
              <a:t>https://nbviewer.jupyter.org/github/braddelong/long-form-drafts/blob/master/solow-model-5-pre-industrial.ipynb</a:t>
            </a:r>
            <a:r>
              <a:t>&gt;</a:t>
            </a:r>
          </a:p>
          <a:p>
            <a:pPr lvl="1" marL="590550" indent="-228600" defTabSz="434340">
              <a:spcBef>
                <a:spcPts val="1100"/>
              </a:spcBef>
              <a:buFontTx/>
              <a:buChar char="•"/>
              <a:defRPr sz="2280">
                <a:latin typeface="Times New Roman"/>
                <a:ea typeface="Times New Roman"/>
                <a:cs typeface="Times New Roman"/>
                <a:sym typeface="Times New Roman"/>
              </a:defRPr>
            </a:pPr>
            <a:r>
              <a:t>datahub: &lt;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http://datahub.berkeley.edu/user-redirect/interact?account=braddelong&amp;repo=long-form-drafts&amp;branch=master&amp;path=solow-model-5-pre-industrial.ipynb</a:t>
            </a:r>
            <a:r>
              <a:t>&gt;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lvl="1" marL="621631" indent="-240631">
              <a:spcBef>
                <a:spcPts val="1200"/>
              </a:spcBef>
              <a:buFontTx/>
              <a:buChar char="•"/>
              <a:defRPr sz="2400">
                <a:latin typeface="Times New Roman"/>
                <a:ea typeface="Times New Roman"/>
                <a:cs typeface="Times New Roman"/>
                <a:sym typeface="Times New Roman"/>
              </a:defRPr>
            </a:pPr>
            <a:r>
              <a:t>We first need to make efficiency of labor a function of available natural resources per worker. </a:t>
            </a:r>
          </a:p>
          <a:p>
            <a:pPr lvl="1" marL="621631" indent="-240631">
              <a:spcBef>
                <a:spcPts val="1200"/>
              </a:spcBef>
              <a:buFontTx/>
              <a:buChar char="•"/>
              <a:defRPr sz="2400">
                <a:latin typeface="Times New Roman"/>
                <a:ea typeface="Times New Roman"/>
                <a:cs typeface="Times New Roman"/>
                <a:sym typeface="Times New Roman"/>
              </a:defRPr>
            </a:pPr>
            <a:r>
              <a:t>We do this by setting the rate of efficiency of labor growth </a:t>
            </a:r>
            <a:r>
              <a:rPr b="1"/>
              <a:t>g = h - n/γ</a:t>
            </a:r>
            <a:r>
              <a:t>: equal to the rate </a:t>
            </a:r>
            <a:r>
              <a:rPr b="1"/>
              <a:t>h </a:t>
            </a:r>
            <a:r>
              <a:t>at which the stock of useful ideas grows and the rate of rate of growth of the labor force growth </a:t>
            </a:r>
            <a:r>
              <a:rPr b="1"/>
              <a:t>n</a:t>
            </a:r>
            <a:r>
              <a:t> divided by a resource-importance parameter </a:t>
            </a:r>
            <a:r>
              <a:rPr b="1"/>
              <a:t>γ</a:t>
            </a:r>
            <a:r>
              <a:t>.</a:t>
            </a:r>
          </a:p>
          <a:p>
            <a:pPr lvl="1" marL="621631" indent="-240631">
              <a:spcBef>
                <a:spcPts val="1200"/>
              </a:spcBef>
              <a:buFontTx/>
              <a:buChar char="•"/>
              <a:defRPr sz="2400">
                <a:latin typeface="Times New Roman"/>
                <a:ea typeface="Times New Roman"/>
                <a:cs typeface="Times New Roman"/>
                <a:sym typeface="Times New Roman"/>
              </a:defRPr>
            </a:pPr>
            <a:r>
              <a:t>Thus g = 0 if and only if: </a:t>
            </a:r>
            <a:r>
              <a:rPr b="1"/>
              <a:t>n = n</a:t>
            </a:r>
            <a:r>
              <a:rPr b="1" baseline="31999"/>
              <a:t>*mal</a:t>
            </a:r>
            <a:r>
              <a:rPr b="1"/>
              <a:t> = hγ.</a:t>
            </a:r>
            <a:endParaRPr b="1"/>
          </a:p>
          <a:p>
            <a:pPr lvl="1" marL="621631" indent="-240631">
              <a:spcBef>
                <a:spcPts val="1200"/>
              </a:spcBef>
              <a:buFontTx/>
              <a:buChar char="•"/>
              <a:defRPr sz="2400">
                <a:latin typeface="Times New Roman"/>
                <a:ea typeface="Times New Roman"/>
                <a:cs typeface="Times New Roman"/>
                <a:sym typeface="Times New Roman"/>
              </a:defRPr>
            </a:pPr>
            <a:r>
              <a:t>What could make this happen?</a:t>
            </a:r>
          </a:p>
        </p:txBody>
      </p:sp>
      <p:sp>
        <p:nvSpPr>
          <p:cNvPr id="95" name="Solow-Malthus Model Basics: Efficiency of Labor"/>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Efficiency of Labor</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Back before 1500—and even later—people are anxious to have childr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4340">
              <a:spcBef>
                <a:spcPts val="1100"/>
              </a:spcBef>
              <a:buSzTx/>
              <a:buFontTx/>
              <a:buNone/>
              <a:defRPr sz="2280">
                <a:latin typeface="Times New Roman"/>
                <a:ea typeface="Times New Roman"/>
                <a:cs typeface="Times New Roman"/>
                <a:sym typeface="Times New Roman"/>
              </a:defRPr>
            </a:pPr>
            <a:r>
              <a:rPr b="1"/>
              <a:t>Back before 1500—and even later—people are anxious to have children:</a:t>
            </a:r>
          </a:p>
          <a:p>
            <a:pPr lvl="1" marL="590550" indent="-228600" defTabSz="434340">
              <a:spcBef>
                <a:spcPts val="1100"/>
              </a:spcBef>
              <a:buFontTx/>
              <a:buChar char="•"/>
              <a:defRPr sz="2280">
                <a:latin typeface="Times New Roman"/>
                <a:ea typeface="Times New Roman"/>
                <a:cs typeface="Times New Roman"/>
                <a:sym typeface="Times New Roman"/>
              </a:defRPr>
            </a:pPr>
            <a:r>
              <a:t>In the hope that some of them will survive to themselves reproduce.</a:t>
            </a:r>
          </a:p>
          <a:p>
            <a:pPr lvl="1" marL="590550" indent="-228600" defTabSz="434340">
              <a:spcBef>
                <a:spcPts val="1100"/>
              </a:spcBef>
              <a:buFontTx/>
              <a:buChar char="•"/>
              <a:defRPr sz="2280">
                <a:latin typeface="Times New Roman"/>
                <a:ea typeface="Times New Roman"/>
                <a:cs typeface="Times New Roman"/>
                <a:sym typeface="Times New Roman"/>
              </a:defRPr>
            </a:pPr>
            <a:r>
              <a:t>In a world without reliable and effective family planning mechanisms.</a:t>
            </a:r>
          </a:p>
          <a:p>
            <a:pPr lvl="1" marL="590550" indent="-228600" defTabSz="434340">
              <a:spcBef>
                <a:spcPts val="1100"/>
              </a:spcBef>
              <a:buFontTx/>
              <a:buChar char="•"/>
              <a:defRPr sz="2280">
                <a:latin typeface="Times New Roman"/>
                <a:ea typeface="Times New Roman"/>
                <a:cs typeface="Times New Roman"/>
                <a:sym typeface="Times New Roman"/>
              </a:defRPr>
            </a:pPr>
            <a:r>
              <a:t>Let’s say: </a:t>
            </a:r>
          </a:p>
          <a:p>
            <a:pPr lvl="2" marL="952500" indent="-228600" defTabSz="434340">
              <a:spcBef>
                <a:spcPts val="1100"/>
              </a:spcBef>
              <a:buFontTx/>
              <a:defRPr sz="2280">
                <a:latin typeface="Times New Roman"/>
                <a:ea typeface="Times New Roman"/>
                <a:cs typeface="Times New Roman"/>
                <a:sym typeface="Times New Roman"/>
              </a:defRPr>
            </a:pPr>
            <a:r>
              <a:rPr b="1"/>
              <a:t>1/Φ</a:t>
            </a:r>
            <a:r>
              <a:t> is the fraction of production devoted to necessities</a:t>
            </a:r>
          </a:p>
          <a:p>
            <a:pPr lvl="2" marL="952500" indent="-228600" defTabSz="434340">
              <a:spcBef>
                <a:spcPts val="1100"/>
              </a:spcBef>
              <a:buFontTx/>
              <a:defRPr sz="2280">
                <a:latin typeface="Times New Roman"/>
                <a:ea typeface="Times New Roman"/>
                <a:cs typeface="Times New Roman"/>
                <a:sym typeface="Times New Roman"/>
              </a:defRPr>
            </a:pPr>
            <a:r>
              <a:rPr b="1"/>
              <a:t>y</a:t>
            </a:r>
            <a:r>
              <a:rPr b="1" baseline="31999"/>
              <a:t>sub</a:t>
            </a:r>
            <a:r>
              <a:t> is the “subsistence” standard of necessities consumption at which population growth averages zero:</a:t>
            </a:r>
          </a:p>
          <a:p>
            <a:pPr lvl="3" marL="1314450" indent="-228600" defTabSz="434340">
              <a:spcBef>
                <a:spcPts val="1100"/>
              </a:spcBef>
              <a:buFontTx/>
              <a:buChar char="•"/>
              <a:defRPr sz="2280">
                <a:latin typeface="Times New Roman"/>
                <a:ea typeface="Times New Roman"/>
                <a:cs typeface="Times New Roman"/>
                <a:sym typeface="Times New Roman"/>
              </a:defRPr>
            </a:pPr>
            <a:r>
              <a:t>Depends on sociology—marriage ages, &amp;c….</a:t>
            </a:r>
          </a:p>
          <a:p>
            <a:pPr lvl="1" marL="590550" indent="-228600" defTabSz="434340">
              <a:spcBef>
                <a:spcPts val="1100"/>
              </a:spcBef>
              <a:buFontTx/>
              <a:buChar char="•"/>
              <a:defRPr sz="2280">
                <a:latin typeface="Times New Roman"/>
                <a:ea typeface="Times New Roman"/>
                <a:cs typeface="Times New Roman"/>
                <a:sym typeface="Times New Roman"/>
              </a:defRPr>
            </a:pPr>
            <a:r>
              <a:t>Then, back before the demographic transition: </a:t>
            </a:r>
          </a:p>
          <a:p>
            <a:pPr lvl="2" marL="952500" indent="-228600" defTabSz="434340">
              <a:spcBef>
                <a:spcPts val="1100"/>
              </a:spcBef>
              <a:buFontTx/>
              <a:defRPr b="1" sz="2280">
                <a:latin typeface="Times New Roman"/>
                <a:ea typeface="Times New Roman"/>
                <a:cs typeface="Times New Roman"/>
                <a:sym typeface="Times New Roman"/>
              </a:defRPr>
            </a:pPr>
            <a:r>
              <a:t>n = β(y/(Φy</a:t>
            </a:r>
            <a:r>
              <a:rPr baseline="31999"/>
              <a:t>sub</a:t>
            </a:r>
            <a:r>
              <a:t>) - 1)</a:t>
            </a:r>
          </a:p>
        </p:txBody>
      </p:sp>
      <p:sp>
        <p:nvSpPr>
          <p:cNvPr id="98" name="Solow-Malthus Model Basics: Population and Labor-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Solow-Malthus Model Basics: Population and Labor-Force Growth</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Malthusian Equilibrium: Living Standard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Living Standards</a:t>
            </a:r>
          </a:p>
        </p:txBody>
      </p:sp>
      <p:sp>
        <p:nvSpPr>
          <p:cNvPr id="101" name="Population and the labor force are growing just fast enough to soak up the benefits of new useful ideas:…"/>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Population and the labor force are growing just fast enough to soak up the benefits of new useful ideas:</a:t>
            </a:r>
          </a:p>
          <a:p>
            <a:pPr lvl="1" marL="621631" indent="-240631">
              <a:spcBef>
                <a:spcPts val="1200"/>
              </a:spcBef>
              <a:buFontTx/>
              <a:buChar char="•"/>
              <a:defRPr sz="2400">
                <a:latin typeface="Times New Roman"/>
                <a:ea typeface="Times New Roman"/>
                <a:cs typeface="Times New Roman"/>
                <a:sym typeface="Times New Roman"/>
              </a:defRPr>
            </a:pPr>
            <a:r>
              <a:rPr b="1"/>
              <a:t>hγ = n</a:t>
            </a:r>
            <a:r>
              <a:rPr b="1" baseline="31999"/>
              <a:t>*mal</a:t>
            </a:r>
            <a:r>
              <a:rPr b="1"/>
              <a:t> = β(y/(Φy</a:t>
            </a:r>
            <a:r>
              <a:rPr b="1" baseline="31999"/>
              <a:t>sub</a:t>
            </a:r>
            <a:r>
              <a:rPr b="1"/>
              <a:t>) - 1)</a:t>
            </a:r>
            <a:r>
              <a:t> In a world without reliable and effective family planning mechanisms.</a:t>
            </a:r>
          </a:p>
          <a:p>
            <a:pPr lvl="1" marL="621631" indent="-240631">
              <a:spcBef>
                <a:spcPts val="1200"/>
              </a:spcBef>
              <a:buFontTx/>
              <a:buChar char="•"/>
              <a:defRPr sz="2400">
                <a:latin typeface="Times New Roman"/>
                <a:ea typeface="Times New Roman"/>
                <a:cs typeface="Times New Roman"/>
                <a:sym typeface="Times New Roman"/>
              </a:defRPr>
            </a:pPr>
            <a:r>
              <a:t>This gives us: </a:t>
            </a:r>
            <a:r>
              <a:rPr b="1"/>
              <a:t>y</a:t>
            </a:r>
            <a:r>
              <a:rPr b="1" baseline="31999"/>
              <a:t>*mal</a:t>
            </a:r>
            <a:r>
              <a:rPr b="1"/>
              <a:t> = Φy</a:t>
            </a:r>
            <a:r>
              <a:rPr b="1" baseline="31999"/>
              <a:t>sub</a:t>
            </a:r>
            <a:r>
              <a:rPr b="1"/>
              <a:t>(1+ hγ/β).</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high enough that necessities consumption allows for enough population growth to soak up the (slow) rate of ideas generation.</a:t>
            </a:r>
          </a:p>
          <a:p>
            <a:pPr lvl="2" marL="1002631" indent="-240631">
              <a:spcBef>
                <a:spcPts val="1200"/>
              </a:spcBef>
              <a:buFontTx/>
              <a:defRPr sz="2400">
                <a:latin typeface="Times New Roman"/>
                <a:ea typeface="Times New Roman"/>
                <a:cs typeface="Times New Roman"/>
                <a:sym typeface="Times New Roman"/>
              </a:defRPr>
            </a:pPr>
            <a:r>
              <a:t>Productivity levels and standards of living will be above subsistence—but not that far above subsistence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Malthusian Equilibrium: Population and Labor Force Grow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a:t>
            </a:r>
          </a:p>
        </p:txBody>
      </p:sp>
      <p:sp>
        <p:nvSpPr>
          <p:cNvPr id="104" name="How big will the population and labor force then b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big will the population and labor force then be?:</a:t>
            </a:r>
          </a:p>
          <a:p>
            <a:pPr lvl="1" marL="621631" indent="-240631">
              <a:spcBef>
                <a:spcPts val="1200"/>
              </a:spcBef>
              <a:buFontTx/>
              <a:buChar char="•"/>
              <a:defRPr sz="2400">
                <a:latin typeface="Times New Roman"/>
                <a:ea typeface="Times New Roman"/>
                <a:cs typeface="Times New Roman"/>
                <a:sym typeface="Times New Roman"/>
              </a:defRPr>
            </a:pPr>
            <a:r>
              <a:t>It needs to be at the level that preserves the Malthusian equilibrium:</a:t>
            </a:r>
          </a:p>
          <a:p>
            <a:pPr lvl="2" marL="1002631" indent="-240631">
              <a:spcBef>
                <a:spcPts val="1200"/>
              </a:spcBef>
              <a:buFontTx/>
              <a:defRPr sz="2400">
                <a:latin typeface="Times New Roman"/>
                <a:ea typeface="Times New Roman"/>
                <a:cs typeface="Times New Roman"/>
                <a:sym typeface="Times New Roman"/>
              </a:defRPr>
            </a:pPr>
            <a:r>
              <a:t>Generates </a:t>
            </a:r>
            <a:r>
              <a:rPr b="1"/>
              <a:t>y</a:t>
            </a:r>
            <a:r>
              <a:rPr b="1" baseline="31999"/>
              <a:t>*mal</a:t>
            </a:r>
            <a:r>
              <a:rPr b="1"/>
              <a:t> = Φy</a:t>
            </a:r>
            <a:r>
              <a:rPr b="1" baseline="31999"/>
              <a:t>sub</a:t>
            </a:r>
            <a:r>
              <a:rPr b="1"/>
              <a:t>(1+ hγ/β)</a:t>
            </a:r>
            <a:endParaRPr b="1"/>
          </a:p>
          <a:p>
            <a:pPr lvl="1" marL="621631" indent="-240631">
              <a:spcBef>
                <a:spcPts val="1200"/>
              </a:spcBef>
              <a:buFontTx/>
              <a:buChar char="•"/>
              <a:defRPr sz="2400">
                <a:latin typeface="Times New Roman"/>
                <a:ea typeface="Times New Roman"/>
                <a:cs typeface="Times New Roman"/>
                <a:sym typeface="Times New Roman"/>
              </a:defRPr>
            </a:pPr>
            <a:r>
              <a:rPr b="1"/>
              <a:t>y</a:t>
            </a:r>
            <a:r>
              <a:rPr b="1" baseline="31999"/>
              <a:t>*mal</a:t>
            </a:r>
            <a:r>
              <a:rPr b="1"/>
              <a:t> = (s/(n+g+δ))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t>And we know that in Malthusian equilibrium, </a:t>
            </a:r>
            <a:r>
              <a:rPr b="1"/>
              <a:t>g=0</a:t>
            </a:r>
            <a:r>
              <a:t> and </a:t>
            </a:r>
            <a:r>
              <a:rPr b="1"/>
              <a:t>n = hγ</a:t>
            </a:r>
            <a:endParaRPr b="1"/>
          </a:p>
          <a:p>
            <a:pPr lvl="2" marL="1002631" indent="-240631">
              <a:spcBef>
                <a:spcPts val="1200"/>
              </a:spcBef>
              <a:buFontTx/>
              <a:defRPr sz="2400">
                <a:latin typeface="Times New Roman"/>
                <a:ea typeface="Times New Roman"/>
                <a:cs typeface="Times New Roman"/>
                <a:sym typeface="Times New Roman"/>
              </a:defRPr>
            </a:pPr>
            <a:r>
              <a:t>So: </a:t>
            </a:r>
            <a:r>
              <a:rPr b="1"/>
              <a:t>y</a:t>
            </a:r>
            <a:r>
              <a:rPr b="1" baseline="31999"/>
              <a:t>*mal</a:t>
            </a:r>
            <a:r>
              <a:rPr b="1"/>
              <a:t> = (s/(hγ+δ))</a:t>
            </a:r>
            <a:r>
              <a:rPr b="1" baseline="31999"/>
              <a:t>θ</a:t>
            </a:r>
            <a:r>
              <a:rPr b="1"/>
              <a:t>E</a:t>
            </a:r>
            <a:endParaRPr b="1"/>
          </a:p>
          <a:p>
            <a:pPr lvl="2" marL="1002631" indent="-240631">
              <a:spcBef>
                <a:spcPts val="1200"/>
              </a:spcBef>
              <a:buFontTx/>
              <a:defRPr sz="2400">
                <a:latin typeface="Times New Roman"/>
                <a:ea typeface="Times New Roman"/>
                <a:cs typeface="Times New Roman"/>
                <a:sym typeface="Times New Roman"/>
              </a:defRPr>
            </a:pPr>
            <a:r>
              <a:rPr b="1"/>
              <a:t>E = HL</a:t>
            </a:r>
            <a:r>
              <a:rPr b="1" baseline="31999"/>
              <a:t>-(1/γ)</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Malthusian Equilibrium: Population and Labor Force Grow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a:t>
            </a:r>
          </a:p>
        </p:txBody>
      </p:sp>
      <p:sp>
        <p:nvSpPr>
          <p:cNvPr id="107"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16052">
              <a:spcBef>
                <a:spcPts val="1000"/>
              </a:spcBef>
              <a:buSzTx/>
              <a:buFontTx/>
              <a:buNone/>
              <a:defRPr sz="2184">
                <a:latin typeface="Times New Roman"/>
                <a:ea typeface="Times New Roman"/>
                <a:cs typeface="Times New Roman"/>
                <a:sym typeface="Times New Roman"/>
              </a:defRPr>
            </a:pPr>
            <a:r>
              <a:rPr b="1"/>
              <a:t>The master equations are then:</a:t>
            </a:r>
          </a:p>
          <a:p>
            <a:pPr marL="218974" indent="-218974" defTabSz="416052">
              <a:spcBef>
                <a:spcPts val="1000"/>
              </a:spcBef>
              <a:buFontTx/>
              <a:defRPr sz="218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18974" indent="-218974" defTabSz="416052">
              <a:spcBef>
                <a:spcPts val="1000"/>
              </a:spcBef>
              <a:buFontTx/>
              <a:defRPr sz="218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p>
          <a:p>
            <a:pPr marL="218974" indent="-218974" defTabSz="416052">
              <a:spcBef>
                <a:spcPts val="1000"/>
              </a:spcBef>
              <a:buFontTx/>
              <a:defRPr sz="2184">
                <a:latin typeface="Times New Roman"/>
                <a:ea typeface="Times New Roman"/>
                <a:cs typeface="Times New Roman"/>
                <a:sym typeface="Times New Roman"/>
              </a:defRPr>
            </a:pPr>
            <a:r>
              <a:t>How do we understand this?:</a:t>
            </a:r>
          </a:p>
          <a:p>
            <a:pPr lvl="1" marL="565684" indent="-218974" defTabSz="416052">
              <a:spcBef>
                <a:spcPts val="1000"/>
              </a:spcBef>
              <a:buFontTx/>
              <a:buChar char="•"/>
              <a:defRPr sz="2184">
                <a:latin typeface="Times New Roman"/>
                <a:ea typeface="Times New Roman"/>
                <a:cs typeface="Times New Roman"/>
                <a:sym typeface="Times New Roman"/>
              </a:defRPr>
            </a:pPr>
            <a:r>
              <a:t>Two nuisance terms: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population response is smaller, the resource scarcity drag is lower, or ideas generation is faster in order to generate the wedge in living standards above subsistence needed to get enough population growth to soak up the benefits of new ideas</a:t>
            </a:r>
          </a:p>
          <a:p>
            <a:pPr lvl="2" marL="912394" indent="-218974" defTabSz="416052">
              <a:spcBef>
                <a:spcPts val="1000"/>
              </a:spcBef>
              <a:buFontTx/>
              <a:defRPr sz="2184">
                <a:latin typeface="Times New Roman"/>
                <a:ea typeface="Times New Roman"/>
                <a:cs typeface="Times New Roman"/>
                <a:sym typeface="Times New Roman"/>
              </a:defRPr>
            </a:pPr>
            <a:r>
              <a:t>Population will be lower if ideas generation is faster or the resource scarcity drag is lower because those will lower the economy’s steady-state capital intensity, and make it less productive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Changeup Review: 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Changeup Review: One Table: Average Global Numbers</a:t>
            </a:r>
          </a:p>
        </p:txBody>
      </p:sp>
      <p:pic>
        <p:nvPicPr>
          <p:cNvPr id="40" name="Image" descr="Image"/>
          <p:cNvPicPr>
            <a:picLocks noChangeAspect="1"/>
          </p:cNvPicPr>
          <p:nvPr/>
        </p:nvPicPr>
        <p:blipFill>
          <a:blip r:embed="rId2">
            <a:extLst/>
          </a:blip>
          <a:stretch>
            <a:fillRect/>
          </a:stretch>
        </p:blipFill>
        <p:spPr>
          <a:xfrm>
            <a:off x="277663" y="1270000"/>
            <a:ext cx="5130801" cy="4470400"/>
          </a:xfrm>
          <a:prstGeom prst="rect">
            <a:avLst/>
          </a:prstGeom>
          <a:ln w="12700">
            <a:miter lim="400000"/>
          </a:ln>
        </p:spPr>
      </p:pic>
      <p:sp>
        <p:nvSpPr>
          <p:cNvPr id="41" name="J. Bradford DeLong brad.delong@gmail.com 2020-01-18 &lt;https://www.icloud.com/keynote/0SdT7FNHq2y3FcaD2KU9zRrxg&gt;"/>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2020-01-18 &lt;</a:t>
            </a:r>
            <a:r>
              <a:rPr u="sng">
                <a:solidFill>
                  <a:srgbClr val="0000FF"/>
                </a:solidFill>
                <a:uFill>
                  <a:solidFill>
                    <a:srgbClr val="0000FF"/>
                  </a:solidFill>
                </a:uFill>
                <a:hlinkClick r:id="rId4" invalidUrl="" action="" tgtFrame="" tooltip="" history="1" highlightClick="0" endSnd="0"/>
              </a:rPr>
              <a:t>https://www.icloud.com/keynote/0SdT7FNHq2y3FcaD2KU9zRrxg</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Malthusian Equilibrium: Population and Labor Force Growth I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Malthusian Equilibrium: Population and Labor Force Growth III</a:t>
            </a:r>
          </a:p>
        </p:txBody>
      </p:sp>
      <p:sp>
        <p:nvSpPr>
          <p:cNvPr id="110" name="The master equations are then:…"/>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master equations are then:</a:t>
            </a:r>
          </a:p>
          <a:p>
            <a:pPr marL="231006" indent="-231006" defTabSz="438911">
              <a:spcBef>
                <a:spcPts val="1100"/>
              </a:spcBef>
              <a:buFontTx/>
              <a:defRPr sz="2304">
                <a:latin typeface="Times New Roman"/>
                <a:ea typeface="Times New Roman"/>
                <a:cs typeface="Times New Roman"/>
                <a:sym typeface="Times New Roman"/>
              </a:defRPr>
            </a:pPr>
            <a:r>
              <a:rPr b="1"/>
              <a:t>Φy</a:t>
            </a:r>
            <a:r>
              <a:rPr b="1" baseline="31999"/>
              <a:t>sub</a:t>
            </a:r>
            <a:r>
              <a:rPr b="1"/>
              <a:t>(1+ hγ/β) = y</a:t>
            </a:r>
            <a:r>
              <a:rPr b="1" baseline="31999"/>
              <a:t>*mal</a:t>
            </a:r>
            <a:r>
              <a:rPr b="1"/>
              <a:t> = (s/(hγ+δ))</a:t>
            </a:r>
            <a:r>
              <a:rPr b="1" baseline="31999"/>
              <a:t>θ</a:t>
            </a:r>
            <a:r>
              <a:rPr b="1"/>
              <a:t>HL</a:t>
            </a:r>
            <a:r>
              <a:rPr b="1" baseline="31999"/>
              <a:t>-(1/γ)</a:t>
            </a:r>
            <a:endParaRPr b="1"/>
          </a:p>
          <a:p>
            <a:pPr marL="231006" indent="-231006" defTabSz="438911">
              <a:spcBef>
                <a:spcPts val="1100"/>
              </a:spcBef>
              <a:buFontTx/>
              <a:defRPr sz="2304">
                <a:latin typeface="Times New Roman"/>
                <a:ea typeface="Times New Roman"/>
                <a:cs typeface="Times New Roman"/>
                <a:sym typeface="Times New Roman"/>
              </a:defRPr>
            </a:pPr>
            <a:r>
              <a:rPr b="1"/>
              <a:t>L</a:t>
            </a:r>
            <a:r>
              <a:rPr b="1" baseline="31999"/>
              <a:t>*mal</a:t>
            </a:r>
            <a:r>
              <a:rPr b="1"/>
              <a:t> = {[(H/y</a:t>
            </a:r>
            <a:r>
              <a:rPr b="1" baseline="31999"/>
              <a:t>sub</a:t>
            </a:r>
            <a:r>
              <a:rPr b="1"/>
              <a:t>)(s/δ)</a:t>
            </a:r>
            <a:r>
              <a:rPr b="1" baseline="31999"/>
              <a:t>θ</a:t>
            </a:r>
            <a:r>
              <a:rPr b="1"/>
              <a:t>(1/Φ)]</a:t>
            </a:r>
            <a:r>
              <a:rPr b="1" baseline="31999"/>
              <a:t>γ</a:t>
            </a:r>
            <a:r>
              <a:rPr b="1"/>
              <a:t>} [1+hγ/δ]</a:t>
            </a:r>
            <a:r>
              <a:rPr b="1" baseline="31999"/>
              <a:t>-γθ </a:t>
            </a:r>
            <a:r>
              <a:rPr b="1"/>
              <a:t>[1+hγ/β]</a:t>
            </a:r>
            <a:r>
              <a:rPr b="1" baseline="31999"/>
              <a:t>-γ</a:t>
            </a:r>
            <a:endParaRPr baseline="31999"/>
          </a:p>
          <a:p>
            <a:pPr marL="231006" indent="-231006" defTabSz="438911">
              <a:spcBef>
                <a:spcPts val="1100"/>
              </a:spcBef>
              <a:buFontTx/>
              <a:defRPr sz="2304">
                <a:latin typeface="Times New Roman"/>
                <a:ea typeface="Times New Roman"/>
                <a:cs typeface="Times New Roman"/>
                <a:sym typeface="Times New Roman"/>
              </a:defRPr>
            </a:pPr>
            <a:r>
              <a:t>Three significant terms:</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(H/y</a:t>
            </a:r>
            <a:r>
              <a:rPr b="1" baseline="31999"/>
              <a:t>sub</a:t>
            </a:r>
            <a:r>
              <a:rPr b="1"/>
              <a:t>)</a:t>
            </a:r>
            <a:r>
              <a:t> of ideas to subsistence necessities consumption</a:t>
            </a:r>
          </a:p>
          <a:p>
            <a:pPr lvl="1" marL="596766" indent="-231006" defTabSz="438911">
              <a:spcBef>
                <a:spcPts val="1100"/>
              </a:spcBef>
              <a:buFontTx/>
              <a:buChar char="•"/>
              <a:defRPr sz="2304">
                <a:latin typeface="Times New Roman"/>
                <a:ea typeface="Times New Roman"/>
                <a:cs typeface="Times New Roman"/>
                <a:sym typeface="Times New Roman"/>
              </a:defRPr>
            </a:pPr>
            <a:r>
              <a:t>The ratio </a:t>
            </a:r>
            <a:r>
              <a:rPr b="1"/>
              <a:t>(s/δ)</a:t>
            </a:r>
            <a:r>
              <a:rPr b="1" baseline="31999"/>
              <a:t>θ </a:t>
            </a:r>
            <a:r>
              <a:t>of savings and investment to depreciation raised to the parameter </a:t>
            </a:r>
            <a:r>
              <a:rPr b="1"/>
              <a:t>θ</a:t>
            </a:r>
          </a:p>
          <a:p>
            <a:pPr lvl="1" marL="596766" indent="-231006" defTabSz="438911">
              <a:spcBef>
                <a:spcPts val="1100"/>
              </a:spcBef>
              <a:buFontTx/>
              <a:buChar char="•"/>
              <a:defRPr sz="2304">
                <a:latin typeface="Times New Roman"/>
                <a:ea typeface="Times New Roman"/>
                <a:cs typeface="Times New Roman"/>
                <a:sym typeface="Times New Roman"/>
              </a:defRPr>
            </a:pPr>
            <a:r>
              <a:rPr b="1"/>
              <a:t>(1/Φ)</a:t>
            </a:r>
            <a:r>
              <a:t>: the greater the taste for “luxuries”, the lower the population</a:t>
            </a:r>
          </a:p>
          <a:p>
            <a:pPr lvl="2" marL="962526" indent="-231006" defTabSz="438911">
              <a:spcBef>
                <a:spcPts val="1100"/>
              </a:spcBef>
              <a:buFontTx/>
              <a:defRPr sz="2304">
                <a:latin typeface="Times New Roman"/>
                <a:ea typeface="Times New Roman"/>
                <a:cs typeface="Times New Roman"/>
                <a:sym typeface="Times New Roman"/>
              </a:defRPr>
            </a:pPr>
            <a:r>
              <a:t>And living in cities is perhaps the most important of the luxuries </a:t>
            </a:r>
          </a:p>
          <a:p>
            <a:pPr marL="231006" indent="-231006" defTabSz="438911">
              <a:spcBef>
                <a:spcPts val="1100"/>
              </a:spcBef>
              <a:buFontTx/>
              <a:defRPr sz="2304">
                <a:latin typeface="Times New Roman"/>
                <a:ea typeface="Times New Roman"/>
                <a:cs typeface="Times New Roman"/>
                <a:sym typeface="Times New Roman"/>
              </a:defRPr>
            </a:pPr>
            <a:r>
              <a:t>All these are then magnified by the parameter </a:t>
            </a:r>
            <a:r>
              <a:rPr b="1"/>
              <a:t>γ</a:t>
            </a:r>
            <a:r>
              <a:t> in their effect on population</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Understanding Malthusian Equilibrium"/>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Malthusian Equilibrium</a:t>
            </a:r>
          </a:p>
        </p:txBody>
      </p:sp>
      <p:pic>
        <p:nvPicPr>
          <p:cNvPr id="113"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14"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sp>
        <p:nvSpPr>
          <p:cNvPr id="115" name="Interpretation…"/>
          <p:cNvSpPr txBox="1"/>
          <p:nvPr>
            <p:ph type="body" sz="half" idx="4294967295"/>
          </p:nvPr>
        </p:nvSpPr>
        <p:spPr>
          <a:xfrm>
            <a:off x="277663" y="3662005"/>
            <a:ext cx="8572501" cy="2757709"/>
          </a:xfrm>
          <a:prstGeom prst="rect">
            <a:avLst/>
          </a:prstGeom>
        </p:spPr>
        <p:txBody>
          <a:bodyPr>
            <a:normAutofit fontScale="100000" lnSpcReduction="0"/>
          </a:bodyPr>
          <a:lstStyle/>
          <a:p>
            <a:pPr marL="0" indent="0">
              <a:spcBef>
                <a:spcPts val="0"/>
              </a:spcBef>
              <a:buSzTx/>
              <a:buFontTx/>
              <a:buNone/>
              <a:defRPr sz="2400">
                <a:latin typeface="Times New Roman"/>
                <a:ea typeface="Times New Roman"/>
                <a:cs typeface="Times New Roman"/>
                <a:sym typeface="Times New Roman"/>
              </a:defRPr>
            </a:pPr>
            <a:r>
              <a:rPr b="1"/>
              <a:t>Interpretation</a:t>
            </a:r>
          </a:p>
          <a:p>
            <a:pPr marL="240631" indent="-240631">
              <a:spcBef>
                <a:spcPts val="0"/>
              </a:spcBef>
              <a:buFontTx/>
              <a:defRPr sz="2400">
                <a:latin typeface="Times New Roman"/>
                <a:ea typeface="Times New Roman"/>
                <a:cs typeface="Times New Roman"/>
                <a:sym typeface="Times New Roman"/>
              </a:defRPr>
            </a:pPr>
            <a:r>
              <a:t>Start with the rate </a:t>
            </a:r>
            <a:r>
              <a:rPr b="1"/>
              <a:t>ℎ</a:t>
            </a:r>
            <a:r>
              <a:t> of new economically-useful ideas </a:t>
            </a:r>
          </a:p>
          <a:p>
            <a:pPr marL="240631" indent="-240631">
              <a:spcBef>
                <a:spcPts val="0"/>
              </a:spcBef>
              <a:buFontTx/>
              <a:defRPr sz="2400">
                <a:latin typeface="Times New Roman"/>
                <a:ea typeface="Times New Roman"/>
                <a:cs typeface="Times New Roman"/>
                <a:sym typeface="Times New Roman"/>
              </a:defRPr>
            </a:pPr>
            <a:r>
              <a:t>Add on the resource-scarcity parameter </a:t>
            </a:r>
            <a:r>
              <a:rPr b="1"/>
              <a:t>𝛾</a:t>
            </a:r>
          </a:p>
          <a:p>
            <a:pPr marL="240631" indent="-240631">
              <a:spcBef>
                <a:spcPts val="0"/>
              </a:spcBef>
              <a:buFontTx/>
              <a:defRPr sz="2400">
                <a:latin typeface="Times New Roman"/>
                <a:ea typeface="Times New Roman"/>
                <a:cs typeface="Times New Roman"/>
                <a:sym typeface="Times New Roman"/>
              </a:defRPr>
            </a:pPr>
            <a:r>
              <a:t>From those derive the Malthusian population growth rate </a:t>
            </a:r>
            <a:r>
              <a:rPr b="1"/>
              <a:t>𝑛</a:t>
            </a:r>
            <a:r>
              <a:rPr b="1" baseline="31999"/>
              <a:t>∗𝑚𝑎𝑙</a:t>
            </a:r>
            <a:r>
              <a:rPr b="1"/>
              <a:t> = 𝛾ℎ</a:t>
            </a:r>
          </a:p>
          <a:p>
            <a:pPr marL="240631" indent="-240631">
              <a:spcBef>
                <a:spcPts val="0"/>
              </a:spcBef>
              <a:buFontTx/>
              <a:defRPr sz="2400">
                <a:latin typeface="Times New Roman"/>
                <a:ea typeface="Times New Roman"/>
                <a:cs typeface="Times New Roman"/>
                <a:sym typeface="Times New Roman"/>
              </a:defRPr>
            </a:pPr>
            <a:r>
              <a:t>Then derive the Malthusian standard of living </a:t>
            </a:r>
            <a:r>
              <a:rPr b="1"/>
              <a:t>y</a:t>
            </a:r>
            <a:r>
              <a:rPr b="1" baseline="31999"/>
              <a:t>*mal</a:t>
            </a:r>
            <a:endParaRPr b="1" baseline="31999"/>
          </a:p>
          <a:p>
            <a:pPr marL="240631" indent="-240631">
              <a:spcBef>
                <a:spcPts val="0"/>
              </a:spcBef>
              <a:buFontTx/>
              <a:defRPr sz="2400">
                <a:latin typeface="Times New Roman"/>
                <a:ea typeface="Times New Roman"/>
                <a:cs typeface="Times New Roman"/>
                <a:sym typeface="Times New Roman"/>
              </a:defRPr>
            </a:pPr>
            <a:r>
              <a:t>Then derive the Malthusian population and labor force </a:t>
            </a:r>
            <a:r>
              <a:rPr b="1"/>
              <a:t>L</a:t>
            </a:r>
            <a:r>
              <a:rPr b="1" baseline="-5999"/>
              <a:t>t</a:t>
            </a:r>
            <a:r>
              <a:rPr b="1" baseline="31999"/>
              <a:t>*mal</a:t>
            </a:r>
          </a:p>
        </p:txBody>
      </p:sp>
      <p:pic>
        <p:nvPicPr>
          <p:cNvPr id="116"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Dynamic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Dynamics?</a:t>
            </a:r>
          </a:p>
        </p:txBody>
      </p:sp>
      <p:sp>
        <p:nvSpPr>
          <p:cNvPr id="119" name="Both population adjustment and the adjustment of the capital stock happen at about the same rate:…"/>
          <p:cNvSpPr txBox="1"/>
          <p:nvPr>
            <p:ph type="body" idx="4294967295"/>
          </p:nvPr>
        </p:nvSpPr>
        <p:spPr>
          <a:xfrm>
            <a:off x="277663" y="1269999"/>
            <a:ext cx="8572501" cy="5149715"/>
          </a:xfrm>
          <a:prstGeom prst="rect">
            <a:avLst/>
          </a:prstGeom>
        </p:spPr>
        <p:txBody>
          <a:bodyPr>
            <a:normAutofit fontScale="100000" lnSpcReduction="0"/>
          </a:bodyPr>
          <a:lstStyle/>
          <a:p>
            <a:pPr marL="0" indent="0" defTabSz="434340">
              <a:spcBef>
                <a:spcPts val="0"/>
              </a:spcBef>
              <a:buSzTx/>
              <a:buFontTx/>
              <a:buNone/>
              <a:defRPr sz="2280">
                <a:latin typeface="Times New Roman"/>
                <a:ea typeface="Times New Roman"/>
                <a:cs typeface="Times New Roman"/>
                <a:sym typeface="Times New Roman"/>
              </a:defRPr>
            </a:pPr>
            <a:r>
              <a:rPr b="1"/>
              <a:t>Both population adjustment and the adjustment of the capital stock happen at about the same rate:</a:t>
            </a:r>
          </a:p>
          <a:p>
            <a:pPr marL="228600" indent="-228600" defTabSz="434340">
              <a:spcBef>
                <a:spcPts val="0"/>
              </a:spcBef>
              <a:buFontTx/>
              <a:defRPr sz="2280">
                <a:latin typeface="Times New Roman"/>
                <a:ea typeface="Times New Roman"/>
                <a:cs typeface="Times New Roman"/>
                <a:sym typeface="Times New Roman"/>
              </a:defRPr>
            </a:pPr>
            <a:r>
              <a:t>What if L</a:t>
            </a:r>
            <a:r>
              <a:rPr baseline="-5999"/>
              <a:t>t</a:t>
            </a:r>
            <a:r>
              <a:t> &lt; L</a:t>
            </a:r>
            <a:r>
              <a:rPr baseline="-5999"/>
              <a:t>t</a:t>
            </a:r>
            <a:r>
              <a:rPr baseline="31999"/>
              <a:t>*mal</a:t>
            </a:r>
            <a:r>
              <a:t> and so y &gt; y</a:t>
            </a:r>
            <a:r>
              <a:rPr baseline="31999"/>
              <a:t>*mal</a:t>
            </a:r>
            <a:r>
              <a:t>? </a:t>
            </a:r>
          </a:p>
          <a:p>
            <a:pPr lvl="1" marL="590550" indent="-228600" defTabSz="434340">
              <a:spcBef>
                <a:spcPts val="0"/>
              </a:spcBef>
              <a:buFontTx/>
              <a:buChar char="•"/>
              <a:defRPr sz="2280">
                <a:latin typeface="Times New Roman"/>
                <a:ea typeface="Times New Roman"/>
                <a:cs typeface="Times New Roman"/>
                <a:sym typeface="Times New Roman"/>
              </a:defRPr>
            </a:pPr>
            <a:r>
              <a:t>Population growth n is high…</a:t>
            </a:r>
          </a:p>
          <a:p>
            <a:pPr lvl="1" marL="590550" indent="-228600" defTabSz="434340">
              <a:spcBef>
                <a:spcPts val="0"/>
              </a:spcBef>
              <a:buFontTx/>
              <a:buChar char="•"/>
              <a:defRPr sz="2280">
                <a:latin typeface="Times New Roman"/>
                <a:ea typeface="Times New Roman"/>
                <a:cs typeface="Times New Roman"/>
                <a:sym typeface="Times New Roman"/>
              </a:defRPr>
            </a:pPr>
            <a:r>
              <a:t>So E declines…</a:t>
            </a:r>
          </a:p>
          <a:p>
            <a:pPr lvl="1" marL="590550" indent="-228600" defTabSz="434340">
              <a:spcBef>
                <a:spcPts val="0"/>
              </a:spcBef>
              <a:buFontTx/>
              <a:buChar char="•"/>
              <a:defRPr sz="2280">
                <a:latin typeface="Times New Roman"/>
                <a:ea typeface="Times New Roman"/>
                <a:cs typeface="Times New Roman"/>
                <a:sym typeface="Times New Roman"/>
              </a:defRPr>
            </a:pPr>
            <a:r>
              <a:t>And thus y falls—how fast depends on β/γ…</a:t>
            </a:r>
          </a:p>
          <a:p>
            <a:pPr lvl="2" marL="952500" indent="-228600" defTabSz="434340">
              <a:spcBef>
                <a:spcPts val="0"/>
              </a:spcBef>
              <a:buFontTx/>
              <a:defRPr sz="2280">
                <a:latin typeface="Times New Roman"/>
                <a:ea typeface="Times New Roman"/>
                <a:cs typeface="Times New Roman"/>
                <a:sym typeface="Times New Roman"/>
              </a:defRPr>
            </a:pPr>
            <a:r>
              <a:t>Complications to dynamics as κ falls and then rises…</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https://github/braddelong/LS2019/blob/master/2019-09-06-210a-ancient-intro.ipynb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https://github.com/braddelong/LS2019/blob/master/2019-08-17-Ancient_Economies.ipynb</a:t>
            </a:r>
            <a:r>
              <a:t>&gt;</a:t>
            </a:r>
          </a:p>
          <a:p>
            <a:pPr marL="228600" indent="-228600" defTabSz="434340">
              <a:spcBef>
                <a:spcPts val="0"/>
              </a:spcBef>
              <a:buFontTx/>
              <a:defRPr sz="2280">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https://github.com/braddelong/long-form-drafts/blob/master/malthusian_convergence.ipynb</a:t>
            </a:r>
            <a:r>
              <a:t>&gt;</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Changeup Review: Solow Model Basic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Changeup Review: Solow Model Basics</a:t>
            </a:r>
          </a:p>
        </p:txBody>
      </p:sp>
      <p:sp>
        <p:nvSpPr>
          <p:cNvPr id="122" name="Lecture Notes: &lt;https://www.bradford-delong.com/2020/01/lecture-notes-the-solow-growth-model-the-history-of-economic-growth-econ-135.html&gt;…"/>
          <p:cNvSpPr txBox="1"/>
          <p:nvPr>
            <p:ph type="body" idx="4294967295"/>
          </p:nvPr>
        </p:nvSpPr>
        <p:spPr>
          <a:xfrm>
            <a:off x="277663" y="1270000"/>
            <a:ext cx="8572501" cy="5397500"/>
          </a:xfrm>
          <a:prstGeom prst="rect">
            <a:avLst/>
          </a:prstGeom>
        </p:spPr>
        <p:txBody>
          <a:bodyPr>
            <a:normAutofit fontScale="100000" lnSpcReduction="0"/>
          </a:bodyPr>
          <a:lstStyle/>
          <a:p>
            <a:pPr marL="0" indent="0" defTabSz="370331">
              <a:spcBef>
                <a:spcPts val="900"/>
              </a:spcBef>
              <a:buSzTx/>
              <a:buFontTx/>
              <a:buNone/>
              <a:defRPr b="1" sz="1944">
                <a:latin typeface="Times New Roman"/>
                <a:ea typeface="Times New Roman"/>
                <a:cs typeface="Times New Roman"/>
                <a:sym typeface="Times New Roman"/>
              </a:defRPr>
            </a:pPr>
            <a:r>
              <a:t>Lecture Notes: </a:t>
            </a:r>
            <a:r>
              <a:rPr b="0"/>
              <a:t>&lt;</a:t>
            </a:r>
            <a:r>
              <a:rPr b="0" u="sng">
                <a:solidFill>
                  <a:srgbClr val="0000FF"/>
                </a:solidFill>
                <a:uFill>
                  <a:solidFill>
                    <a:srgbClr val="0000FF"/>
                  </a:solidFill>
                </a:uFill>
                <a:hlinkClick r:id="rId2" invalidUrl="" action="" tgtFrame="" tooltip="" history="1" highlightClick="0" endSnd="0"/>
              </a:rPr>
              <a:t>https://www.bradford-delong.com/2020/01/lecture-notes-the-solow-growth-model-the-history-of-economic-growth-econ-135.html</a:t>
            </a:r>
            <a:r>
              <a:rPr b="0"/>
              <a:t>&gt;</a:t>
            </a:r>
          </a:p>
          <a:p>
            <a:pPr marL="0" indent="0" defTabSz="370331">
              <a:spcBef>
                <a:spcPts val="900"/>
              </a:spcBef>
              <a:buSzTx/>
              <a:buFontTx/>
              <a:buNone/>
              <a:defRPr sz="1944">
                <a:latin typeface="Times New Roman"/>
                <a:ea typeface="Times New Roman"/>
                <a:cs typeface="Times New Roman"/>
                <a:sym typeface="Times New Roman"/>
              </a:defRPr>
            </a:pPr>
            <a:r>
              <a:rPr b="1"/>
              <a:t>Let's assume three things about the relationship between an economy's resources and the total output it produces and income it generates</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A proportional increase in the economy's capital intensity </a:t>
            </a:r>
            <a:r>
              <a:rPr b="1"/>
              <a:t>κ</a:t>
            </a:r>
            <a:r>
              <a:t>, measured by the capital stock divided by total production κ = </a:t>
            </a:r>
            <a:r>
              <a:rPr b="1"/>
              <a:t>K/Y</a:t>
            </a:r>
            <a:r>
              <a:t>, will carry with it the same (smaller) proportional increase in income and production Y no matter how rich and productive the economy is. A 1% increase in capital intensity will always increase income and production by the same proportional amount θ. </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level of technology- and organization-driven efficiency-of-labor </a:t>
            </a:r>
            <a:r>
              <a:rPr b="1"/>
              <a:t>E</a:t>
            </a:r>
            <a:r>
              <a:t>, then the ratio of their levels of income and output will be equal to the ratio of their labor forces </a:t>
            </a:r>
            <a:r>
              <a:rPr b="1"/>
              <a:t>L</a:t>
            </a:r>
            <a:r>
              <a:t>.</a:t>
            </a:r>
          </a:p>
          <a:p>
            <a:pPr marL="259882" indent="-259882" defTabSz="370331">
              <a:spcBef>
                <a:spcPts val="900"/>
              </a:spcBef>
              <a:buFontTx/>
              <a:buAutoNum type="arabicPeriod" startAt="1"/>
              <a:defRPr sz="1944">
                <a:latin typeface="Times New Roman"/>
                <a:ea typeface="Times New Roman"/>
                <a:cs typeface="Times New Roman"/>
                <a:sym typeface="Times New Roman"/>
              </a:defRPr>
            </a:pPr>
            <a:r>
              <a:t>If two economies have the same capital intensity, defined as the same capital-output ratio </a:t>
            </a:r>
            <a:r>
              <a:rPr b="1"/>
              <a:t>κ</a:t>
            </a:r>
            <a:r>
              <a:t>, and have the same labor forces </a:t>
            </a:r>
            <a:r>
              <a:rPr b="1"/>
              <a:t>L</a:t>
            </a:r>
            <a:r>
              <a:t>, then the ratio of their levels of income and output will be equal to the ratio of their technology- and organization-driven efficiencies-of-labor </a:t>
            </a:r>
            <a:r>
              <a:rPr b="1"/>
              <a:t>E</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olow Model Basics: Notes"/>
          <p:cNvSpPr txBox="1"/>
          <p:nvPr>
            <p:ph type="title" idx="4294967295"/>
          </p:nvPr>
        </p:nvSpPr>
        <p:spPr>
          <a:xfrm>
            <a:off x="277663" y="-1"/>
            <a:ext cx="8572501" cy="1270001"/>
          </a:xfrm>
          <a:prstGeom prst="rect">
            <a:avLst/>
          </a:prstGeom>
        </p:spPr>
        <p:txBody>
          <a:bodyPr>
            <a:normAutofit fontScale="100000" lnSpcReduction="0"/>
          </a:bodyPr>
          <a:lstStyle>
            <a:lvl1pPr defTabSz="388620">
              <a:defRPr sz="5100">
                <a:solidFill>
                  <a:srgbClr val="000080"/>
                </a:solidFill>
              </a:defRPr>
            </a:lvl1pPr>
          </a:lstStyle>
          <a:p>
            <a:pPr/>
            <a:r>
              <a:t>Solow Model Basics: Notes</a:t>
            </a:r>
          </a:p>
        </p:txBody>
      </p:sp>
      <p:sp>
        <p:nvSpPr>
          <p:cNvPr id="125" name="The code in the nbViewer documents is static. But you should also look at:…"/>
          <p:cNvSpPr txBox="1"/>
          <p:nvPr>
            <p:ph type="body" idx="4294967295"/>
          </p:nvPr>
        </p:nvSpPr>
        <p:spPr>
          <a:xfrm>
            <a:off x="277663" y="2178197"/>
            <a:ext cx="8572501" cy="4489303"/>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The code in the nbViewer documents is static. But you should also look at</a:t>
            </a:r>
            <a:r>
              <a: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http://datahub.berkeley.edu/user-redirect/interact?account=braddelong&amp;repo=long-form-drafts&amp;branch=master&amp;path=solow-model-2-basics.ipynb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http://datahub.berkeley.edu/user-redirect/interact?account=braddelong&amp;repo=long-form-drafts&amp;branch=master&amp;path=solow-model-3-growing.ipynb</a:t>
            </a:r>
            <a:r>
              <a:t>&gt; </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http://datahub.berkeley.edu/user-redirect/interact?account=braddelong&amp;repo=long-form-drafts&amp;branch=master&amp;path=solow-model-4-using.ipynb</a:t>
            </a:r>
            <a:r>
              <a:t>&gt;</a:t>
            </a:r>
          </a:p>
        </p:txBody>
      </p:sp>
      <p:pic>
        <p:nvPicPr>
          <p:cNvPr id="126" name="Image" descr="Image"/>
          <p:cNvPicPr>
            <a:picLocks noChangeAspect="1"/>
          </p:cNvPicPr>
          <p:nvPr/>
        </p:nvPicPr>
        <p:blipFill>
          <a:blip r:embed="rId5">
            <a:extLst/>
          </a:blip>
          <a:stretch>
            <a:fillRect/>
          </a:stretch>
        </p:blipFill>
        <p:spPr>
          <a:xfrm>
            <a:off x="277663" y="1270000"/>
            <a:ext cx="8305801" cy="82550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The Rest of the Model: Growth Rat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The Rest of the Model: Growth Rates</a:t>
            </a:r>
          </a:p>
        </p:txBody>
      </p:sp>
      <p:sp>
        <p:nvSpPr>
          <p:cNvPr id="129" name="Variables change over time:…"/>
          <p:cNvSpPr txBox="1"/>
          <p:nvPr>
            <p:ph type="body" idx="4294967295"/>
          </p:nvPr>
        </p:nvSpPr>
        <p:spPr>
          <a:xfrm>
            <a:off x="277663" y="2110104"/>
            <a:ext cx="8572501" cy="4557396"/>
          </a:xfrm>
          <a:prstGeom prst="rect">
            <a:avLst/>
          </a:prstGeom>
        </p:spPr>
        <p:txBody>
          <a:bodyPr>
            <a:normAutofit fontScale="100000" lnSpcReduction="0"/>
          </a:bodyPr>
          <a:lstStyle/>
          <a:p>
            <a:pPr marL="0" indent="0" defTabSz="425195">
              <a:spcBef>
                <a:spcPts val="1100"/>
              </a:spcBef>
              <a:buSzTx/>
              <a:buFontTx/>
              <a:buNone/>
              <a:defRPr b="1" sz="2232">
                <a:latin typeface="Times New Roman"/>
                <a:ea typeface="Times New Roman"/>
                <a:cs typeface="Times New Roman"/>
                <a:sym typeface="Times New Roman"/>
              </a:defRPr>
            </a:pPr>
            <a:r>
              <a:t>Variables change over time:</a:t>
            </a:r>
          </a:p>
          <a:p>
            <a:pPr marL="223787" indent="-223787" defTabSz="425195">
              <a:spcBef>
                <a:spcPts val="1100"/>
              </a:spcBef>
              <a:buFontTx/>
              <a:defRPr sz="2232">
                <a:latin typeface="Times New Roman"/>
                <a:ea typeface="Times New Roman"/>
                <a:cs typeface="Times New Roman"/>
                <a:sym typeface="Times New Roman"/>
              </a:defRPr>
            </a:pPr>
            <a:r>
              <a:t>growth of labor g</a:t>
            </a:r>
            <a:r>
              <a:rPr baseline="-5999"/>
              <a:t>L</a:t>
            </a:r>
            <a:r>
              <a:t>: proportional at a constant n (for now)</a:t>
            </a:r>
          </a:p>
          <a:p>
            <a:pPr marL="223787" indent="-223787" defTabSz="425195">
              <a:spcBef>
                <a:spcPts val="1100"/>
              </a:spcBef>
              <a:buFontTx/>
              <a:defRPr sz="2232">
                <a:latin typeface="Times New Roman"/>
                <a:ea typeface="Times New Roman"/>
                <a:cs typeface="Times New Roman"/>
                <a:sym typeface="Times New Roman"/>
              </a:defRPr>
            </a:pPr>
            <a:r>
              <a:t>growth of labor efficiency g</a:t>
            </a:r>
            <a:r>
              <a:rPr baseline="-5999"/>
              <a:t>E</a:t>
            </a:r>
            <a:r>
              <a:t>: proportional at a constant g (for now)</a:t>
            </a:r>
          </a:p>
          <a:p>
            <a:pPr marL="223787" indent="-223787" defTabSz="425195">
              <a:spcBef>
                <a:spcPts val="1100"/>
              </a:spcBef>
              <a:buFontTx/>
              <a:defRPr sz="2232">
                <a:latin typeface="Times New Roman"/>
                <a:ea typeface="Times New Roman"/>
                <a:cs typeface="Times New Roman"/>
                <a:sym typeface="Times New Roman"/>
              </a:defRPr>
            </a:pPr>
            <a:r>
              <a:t>rate of change of capital: savings minus depreciation</a:t>
            </a:r>
          </a:p>
          <a:p>
            <a:pPr lvl="1" marL="578117" indent="-223787" defTabSz="425195">
              <a:spcBef>
                <a:spcPts val="1100"/>
              </a:spcBef>
              <a:buFontTx/>
              <a:buChar char="•"/>
              <a:defRPr sz="2232">
                <a:latin typeface="Times New Roman"/>
                <a:ea typeface="Times New Roman"/>
                <a:cs typeface="Times New Roman"/>
                <a:sym typeface="Times New Roman"/>
              </a:defRPr>
            </a:pPr>
            <a:r>
              <a:t>growth of capital g</a:t>
            </a:r>
            <a:r>
              <a:rPr baseline="-5999"/>
              <a:t>K</a:t>
            </a:r>
            <a:r>
              <a:t> = s/κ-δ</a:t>
            </a:r>
          </a:p>
          <a:p>
            <a:pPr marL="223787" indent="-223787" defTabSz="425195">
              <a:spcBef>
                <a:spcPts val="1100"/>
              </a:spcBef>
              <a:buFontTx/>
              <a:defRPr sz="2232">
                <a:latin typeface="Times New Roman"/>
                <a:ea typeface="Times New Roman"/>
                <a:cs typeface="Times New Roman"/>
                <a:sym typeface="Times New Roman"/>
              </a:defRPr>
            </a:pPr>
            <a:r>
              <a:t>What do these mean?</a:t>
            </a:r>
          </a:p>
          <a:p>
            <a:pPr marL="223787" indent="-223787" defTabSz="425195">
              <a:spcBef>
                <a:spcPts val="1100"/>
              </a:spcBef>
              <a:buFontTx/>
              <a:defRPr sz="2232">
                <a:latin typeface="Times New Roman"/>
                <a:ea typeface="Times New Roman"/>
                <a:cs typeface="Times New Roman"/>
                <a:sym typeface="Times New Roman"/>
              </a:defRPr>
            </a:pPr>
          </a:p>
          <a:p>
            <a:pPr marL="223787" indent="-223787" defTabSz="425195">
              <a:spcBef>
                <a:spcPts val="1100"/>
              </a:spcBef>
              <a:buFontTx/>
              <a:defRPr sz="2232">
                <a:latin typeface="Times New Roman"/>
                <a:ea typeface="Times New Roman"/>
                <a:cs typeface="Times New Roman"/>
                <a:sym typeface="Times New Roman"/>
              </a:defRPr>
            </a:pPr>
          </a:p>
          <a:p>
            <a:pPr marL="0" indent="0" defTabSz="425195">
              <a:spcBef>
                <a:spcPts val="1100"/>
              </a:spcBef>
              <a:buSzTx/>
              <a:buFontTx/>
              <a:buNone/>
              <a:defRPr b="1" sz="2232">
                <a:latin typeface="Times New Roman"/>
                <a:ea typeface="Times New Roman"/>
                <a:cs typeface="Times New Roman"/>
                <a:sym typeface="Times New Roman"/>
              </a:defRPr>
            </a:pPr>
            <a:r>
              <a:t>Now let’s look at the rate of change of capital-intensity κ as a function of the level of capital-intensity κ, for constant n, g, s, δ, and θ…</a:t>
            </a:r>
          </a:p>
        </p:txBody>
      </p:sp>
      <p:pic>
        <p:nvPicPr>
          <p:cNvPr id="130" name="Image" descr="Image"/>
          <p:cNvPicPr>
            <a:picLocks noChangeAspect="1"/>
          </p:cNvPicPr>
          <p:nvPr/>
        </p:nvPicPr>
        <p:blipFill>
          <a:blip r:embed="rId2">
            <a:extLst/>
          </a:blip>
          <a:stretch>
            <a:fillRect/>
          </a:stretch>
        </p:blipFill>
        <p:spPr>
          <a:xfrm>
            <a:off x="470299" y="1266289"/>
            <a:ext cx="1168401" cy="558801"/>
          </a:xfrm>
          <a:prstGeom prst="rect">
            <a:avLst/>
          </a:prstGeom>
          <a:ln w="12700">
            <a:miter lim="400000"/>
          </a:ln>
        </p:spPr>
      </p:pic>
      <p:pic>
        <p:nvPicPr>
          <p:cNvPr id="131" name="Image" descr="Image"/>
          <p:cNvPicPr>
            <a:picLocks noChangeAspect="1"/>
          </p:cNvPicPr>
          <p:nvPr/>
        </p:nvPicPr>
        <p:blipFill>
          <a:blip r:embed="rId3">
            <a:extLst/>
          </a:blip>
          <a:stretch>
            <a:fillRect/>
          </a:stretch>
        </p:blipFill>
        <p:spPr>
          <a:xfrm>
            <a:off x="2440902" y="1228189"/>
            <a:ext cx="1981201" cy="596901"/>
          </a:xfrm>
          <a:prstGeom prst="rect">
            <a:avLst/>
          </a:prstGeom>
          <a:ln w="12700">
            <a:miter lim="400000"/>
          </a:ln>
        </p:spPr>
      </p:pic>
      <p:pic>
        <p:nvPicPr>
          <p:cNvPr id="132" name="Image" descr="Image"/>
          <p:cNvPicPr>
            <a:picLocks noChangeAspect="1"/>
          </p:cNvPicPr>
          <p:nvPr/>
        </p:nvPicPr>
        <p:blipFill>
          <a:blip r:embed="rId4">
            <a:extLst/>
          </a:blip>
          <a:stretch>
            <a:fillRect/>
          </a:stretch>
        </p:blipFill>
        <p:spPr>
          <a:xfrm>
            <a:off x="5421163" y="1228189"/>
            <a:ext cx="3429001" cy="54610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olving the Model"/>
          <p:cNvSpPr txBox="1"/>
          <p:nvPr>
            <p:ph type="title" idx="4294967295"/>
          </p:nvPr>
        </p:nvSpPr>
        <p:spPr>
          <a:xfrm>
            <a:off x="277663" y="-1"/>
            <a:ext cx="8572501" cy="1270001"/>
          </a:xfrm>
          <a:prstGeom prst="rect">
            <a:avLst/>
          </a:prstGeom>
        </p:spPr>
        <p:txBody>
          <a:bodyPr>
            <a:normAutofit fontScale="100000" lnSpcReduction="0"/>
          </a:bodyPr>
          <a:lstStyle>
            <a:lvl1pPr>
              <a:defRPr sz="7200">
                <a:solidFill>
                  <a:srgbClr val="000080"/>
                </a:solidFill>
              </a:defRPr>
            </a:lvl1pPr>
          </a:lstStyle>
          <a:p>
            <a:pPr/>
            <a:r>
              <a:t>Solving the Model</a:t>
            </a:r>
          </a:p>
        </p:txBody>
      </p:sp>
      <p:pic>
        <p:nvPicPr>
          <p:cNvPr id="135" name="Image" descr="Image"/>
          <p:cNvPicPr>
            <a:picLocks noChangeAspect="1"/>
          </p:cNvPicPr>
          <p:nvPr/>
        </p:nvPicPr>
        <p:blipFill>
          <a:blip r:embed="rId2">
            <a:extLst/>
          </a:blip>
          <a:stretch>
            <a:fillRect/>
          </a:stretch>
        </p:blipFill>
        <p:spPr>
          <a:xfrm>
            <a:off x="137963" y="1270000"/>
            <a:ext cx="8712201" cy="42418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Balanced-Growth Equilibrium: Steady-State Capital-Intensity κ*"/>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Balanced-Growth Equilibrium: Steady-State Capital-Intensity κ*</a:t>
            </a:r>
          </a:p>
        </p:txBody>
      </p:sp>
      <p:pic>
        <p:nvPicPr>
          <p:cNvPr id="138" name="Image" descr="Image"/>
          <p:cNvPicPr>
            <a:picLocks noChangeAspect="1"/>
          </p:cNvPicPr>
          <p:nvPr/>
        </p:nvPicPr>
        <p:blipFill>
          <a:blip r:embed="rId2">
            <a:extLst/>
          </a:blip>
          <a:stretch>
            <a:fillRect/>
          </a:stretch>
        </p:blipFill>
        <p:spPr>
          <a:xfrm>
            <a:off x="277663" y="2113756"/>
            <a:ext cx="8699501" cy="3416301"/>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Along the Balanced-Growth Path"/>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0080"/>
                </a:solidFill>
              </a:defRPr>
            </a:lvl1pPr>
          </a:lstStyle>
          <a:p>
            <a:pPr/>
            <a:r>
              <a:t>Along the Balanced-Growth Path</a:t>
            </a:r>
          </a:p>
        </p:txBody>
      </p:sp>
      <p:sp>
        <p:nvSpPr>
          <p:cNvPr id="141" name="Everything except κ—which is constant—grows at a constant proportional rate: either n, or g, or n+g;…"/>
          <p:cNvSpPr txBox="1"/>
          <p:nvPr>
            <p:ph type="body" sz="half" idx="4294967295"/>
          </p:nvPr>
        </p:nvSpPr>
        <p:spPr>
          <a:xfrm>
            <a:off x="277663" y="1270000"/>
            <a:ext cx="8572501" cy="2292499"/>
          </a:xfrm>
          <a:prstGeom prst="rect">
            <a:avLst/>
          </a:prstGeom>
        </p:spPr>
        <p:txBody>
          <a:bodyPr>
            <a:normAutofit fontScale="100000" lnSpcReduction="0"/>
          </a:bodyPr>
          <a:lstStyle/>
          <a:p>
            <a:pPr marL="0" indent="0">
              <a:spcBef>
                <a:spcPts val="1200"/>
              </a:spcBef>
              <a:buSzTx/>
              <a:buFontTx/>
              <a:buNone/>
              <a:defRPr b="1" sz="2400">
                <a:latin typeface="Times New Roman"/>
                <a:ea typeface="Times New Roman"/>
                <a:cs typeface="Times New Roman"/>
                <a:sym typeface="Times New Roman"/>
              </a:defRPr>
            </a:pPr>
            <a:r>
              <a:t>Everything except κ—which is constant—grows at a constant proportional rate: either n, or g, or n+g;</a:t>
            </a:r>
          </a:p>
          <a:p>
            <a:pPr marL="240631" indent="-240631">
              <a:spcBef>
                <a:spcPts val="1200"/>
              </a:spcBef>
              <a:buFontTx/>
              <a:defRPr sz="2400">
                <a:latin typeface="Times New Roman"/>
                <a:ea typeface="Times New Roman"/>
                <a:cs typeface="Times New Roman"/>
                <a:sym typeface="Times New Roman"/>
              </a:defRPr>
            </a:pPr>
            <a:r>
              <a:t>Labor force L grows at n</a:t>
            </a:r>
          </a:p>
          <a:p>
            <a:pPr marL="240631" indent="-240631">
              <a:spcBef>
                <a:spcPts val="1200"/>
              </a:spcBef>
              <a:buFontTx/>
              <a:defRPr sz="2400">
                <a:latin typeface="Times New Roman"/>
                <a:ea typeface="Times New Roman"/>
                <a:cs typeface="Times New Roman"/>
                <a:sym typeface="Times New Roman"/>
              </a:defRPr>
            </a:pPr>
            <a:r>
              <a:t>Income per worker y and the efficiency of labor E grow at g</a:t>
            </a:r>
          </a:p>
          <a:p>
            <a:pPr marL="240631" indent="-240631">
              <a:spcBef>
                <a:spcPts val="1200"/>
              </a:spcBef>
              <a:buFontTx/>
              <a:defRPr sz="2400">
                <a:latin typeface="Times New Roman"/>
                <a:ea typeface="Times New Roman"/>
                <a:cs typeface="Times New Roman"/>
                <a:sym typeface="Times New Roman"/>
              </a:defRPr>
            </a:pPr>
            <a:r>
              <a:t>Total income Y and the capital stock K grow at n+g</a:t>
            </a:r>
          </a:p>
        </p:txBody>
      </p:sp>
      <p:pic>
        <p:nvPicPr>
          <p:cNvPr id="142" name="Image" descr="Image"/>
          <p:cNvPicPr>
            <a:picLocks noChangeAspect="1"/>
          </p:cNvPicPr>
          <p:nvPr/>
        </p:nvPicPr>
        <p:blipFill>
          <a:blip r:embed="rId2">
            <a:extLst/>
          </a:blip>
          <a:stretch>
            <a:fillRect/>
          </a:stretch>
        </p:blipFill>
        <p:spPr>
          <a:xfrm>
            <a:off x="865672" y="3650734"/>
            <a:ext cx="7175501" cy="2832101"/>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Convergence to Steady-State Capital-Intens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Convergence to Steady-State Capital-Intensity</a:t>
            </a:r>
          </a:p>
        </p:txBody>
      </p:sp>
      <p:pic>
        <p:nvPicPr>
          <p:cNvPr id="145" name="Image" descr="Image"/>
          <p:cNvPicPr>
            <a:picLocks noChangeAspect="1"/>
          </p:cNvPicPr>
          <p:nvPr/>
        </p:nvPicPr>
        <p:blipFill>
          <a:blip r:embed="rId2">
            <a:extLst/>
          </a:blip>
          <a:stretch>
            <a:fillRect/>
          </a:stretch>
        </p:blipFill>
        <p:spPr>
          <a:xfrm>
            <a:off x="277663" y="1579067"/>
            <a:ext cx="8661401" cy="46736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 name="You’ve Seen This Before…"/>
          <p:cNvSpPr txBox="1"/>
          <p:nvPr>
            <p:ph type="title" idx="4294967295"/>
          </p:nvPr>
        </p:nvSpPr>
        <p:spPr>
          <a:xfrm>
            <a:off x="277663" y="-1"/>
            <a:ext cx="8572501" cy="1267124"/>
          </a:xfrm>
          <a:prstGeom prst="rect">
            <a:avLst/>
          </a:prstGeom>
        </p:spPr>
        <p:txBody>
          <a:bodyPr>
            <a:normAutofit fontScale="100000" lnSpcReduction="0"/>
          </a:bodyPr>
          <a:lstStyle>
            <a:lvl1pPr defTabSz="397763">
              <a:defRPr sz="5220">
                <a:solidFill>
                  <a:srgbClr val="000080"/>
                </a:solidFill>
                <a:latin typeface="+mj-lt"/>
                <a:ea typeface="+mj-ea"/>
                <a:cs typeface="+mj-cs"/>
                <a:sym typeface="Helvetica"/>
              </a:defRPr>
            </a:lvl1pPr>
          </a:lstStyle>
          <a:p>
            <a:pPr/>
            <a:r>
              <a:t>You’ve Seen This Before…</a:t>
            </a:r>
          </a:p>
        </p:txBody>
      </p:sp>
      <p:sp>
        <p:nvSpPr>
          <p:cNvPr id="44"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atch Our Breath…"/>
          <p:cNvSpPr txBox="1"/>
          <p:nvPr>
            <p:ph type="title"/>
          </p:nvPr>
        </p:nvSpPr>
        <p:spPr>
          <a:xfrm>
            <a:off x="276457" y="-1"/>
            <a:ext cx="8572501" cy="1270001"/>
          </a:xfrm>
          <a:prstGeom prst="rect">
            <a:avLst/>
          </a:prstGeom>
        </p:spPr>
        <p:txBody>
          <a:bodyPr/>
          <a:lstStyle/>
          <a:p>
            <a:pPr/>
            <a:r>
              <a:t>Catch Our Breath…</a:t>
            </a:r>
          </a:p>
        </p:txBody>
      </p:sp>
      <p:sp>
        <p:nvSpPr>
          <p:cNvPr id="148"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49" name="Image" descr="Image"/>
          <p:cNvPicPr>
            <a:picLocks noChangeAspect="1"/>
          </p:cNvPicPr>
          <p:nvPr/>
        </p:nvPicPr>
        <p:blipFill>
          <a:blip r:embed="rId2">
            <a:extLst/>
          </a:blip>
          <a:stretch>
            <a:fillRect/>
          </a:stretch>
        </p:blipFill>
        <p:spPr>
          <a:xfrm>
            <a:off x="4086457" y="1270000"/>
            <a:ext cx="4762501" cy="4762500"/>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olow-Malthus Model Application"/>
          <p:cNvSpPr txBox="1"/>
          <p:nvPr>
            <p:ph type="title" idx="4294967295"/>
          </p:nvPr>
        </p:nvSpPr>
        <p:spPr>
          <a:xfrm>
            <a:off x="277663" y="-1"/>
            <a:ext cx="8572501" cy="1270001"/>
          </a:xfrm>
          <a:prstGeom prst="rect">
            <a:avLst/>
          </a:prstGeom>
        </p:spPr>
        <p:txBody>
          <a:bodyPr>
            <a:normAutofit fontScale="100000" lnSpcReduction="0"/>
          </a:bodyPr>
          <a:lstStyle>
            <a:lvl1pPr defTabSz="315468">
              <a:defRPr sz="4140"/>
            </a:lvl1pPr>
          </a:lstStyle>
          <a:p>
            <a:pPr/>
            <a:r>
              <a:t>Solow-Malthus Model Application</a:t>
            </a:r>
          </a:p>
        </p:txBody>
      </p:sp>
      <p:sp>
        <p:nvSpPr>
          <p:cNvPr id="152" name="How do we make sense of the fact that people were ingenious and inventive back before 1500, and yet standards of living did not increase?…"/>
          <p:cNvSpPr txBox="1"/>
          <p:nvPr>
            <p:ph type="body" idx="4294967295"/>
          </p:nvPr>
        </p:nvSpPr>
        <p:spPr>
          <a:xfrm>
            <a:off x="277663" y="1270000"/>
            <a:ext cx="8572501" cy="5397500"/>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How do we make sense of the fact that people were ingenious and inventive back before 1500, and yet standards of living did not increase?</a:t>
            </a:r>
          </a:p>
          <a:p>
            <a:pPr marL="240631" indent="-240631">
              <a:spcBef>
                <a:spcPts val="1200"/>
              </a:spcBef>
              <a:buFontTx/>
              <a:defRPr sz="2400">
                <a:latin typeface="Times New Roman"/>
                <a:ea typeface="Times New Roman"/>
                <a:cs typeface="Times New Roman"/>
                <a:sym typeface="Times New Roman"/>
              </a:defRPr>
            </a:pPr>
            <a:r>
              <a:t>Yet we also had “efflorescences”</a:t>
            </a:r>
          </a:p>
          <a:p>
            <a:pPr marL="240631" indent="-240631">
              <a:spcBef>
                <a:spcPts val="1200"/>
              </a:spcBef>
              <a:buFontTx/>
              <a:defRPr sz="2400">
                <a:latin typeface="Times New Roman"/>
                <a:ea typeface="Times New Roman"/>
                <a:cs typeface="Times New Roman"/>
                <a:sym typeface="Times New Roman"/>
              </a:defRPr>
            </a:pPr>
            <a:r>
              <a:t>Yet efflorescences are then followed by declines—not by leveling-up elsewhere</a:t>
            </a:r>
          </a:p>
          <a:p>
            <a:pPr lvl="1" marL="621631" indent="-240631">
              <a:spcBef>
                <a:spcPts val="1200"/>
              </a:spcBef>
              <a:buFontTx/>
              <a:buChar char="•"/>
              <a:defRPr sz="2400">
                <a:latin typeface="Times New Roman"/>
                <a:ea typeface="Times New Roman"/>
                <a:cs typeface="Times New Roman"/>
                <a:sym typeface="Times New Roman"/>
              </a:defRPr>
            </a:pPr>
            <a:r>
              <a:t>The Iron Age dark age</a:t>
            </a:r>
          </a:p>
          <a:p>
            <a:pPr lvl="1" marL="621631" indent="-240631">
              <a:spcBef>
                <a:spcPts val="1200"/>
              </a:spcBef>
              <a:buFontTx/>
              <a:buChar char="•"/>
              <a:defRPr sz="2400">
                <a:latin typeface="Times New Roman"/>
                <a:ea typeface="Times New Roman"/>
                <a:cs typeface="Times New Roman"/>
                <a:sym typeface="Times New Roman"/>
              </a:defRPr>
            </a:pPr>
            <a:r>
              <a:t>The fall of the Roman Empire (and of the Han dynasty)</a:t>
            </a:r>
          </a:p>
          <a:p>
            <a:pPr lvl="1" marL="621631" indent="-240631">
              <a:spcBef>
                <a:spcPts val="1200"/>
              </a:spcBef>
              <a:buFontTx/>
              <a:buChar char="•"/>
              <a:defRPr sz="2400">
                <a:latin typeface="Times New Roman"/>
                <a:ea typeface="Times New Roman"/>
                <a:cs typeface="Times New Roman"/>
                <a:sym typeface="Times New Roman"/>
              </a:defRPr>
            </a:pPr>
            <a:r>
              <a:t>Babylon and Baghdad…</a:t>
            </a:r>
          </a:p>
          <a:p>
            <a:pPr lvl="1" marL="621631" indent="-240631">
              <a:spcBef>
                <a:spcPts val="1200"/>
              </a:spcBef>
              <a:buFontTx/>
              <a:buChar char="•"/>
              <a:defRPr sz="2400">
                <a:latin typeface="Times New Roman"/>
                <a:ea typeface="Times New Roman"/>
                <a:cs typeface="Times New Roman"/>
                <a:sym typeface="Times New Roman"/>
              </a:defRPr>
            </a:pPr>
            <a:r>
              <a:t>The Maya</a:t>
            </a:r>
          </a:p>
          <a:p>
            <a:pPr lvl="1" marL="621631" indent="-240631">
              <a:spcBef>
                <a:spcPts val="1200"/>
              </a:spcBef>
              <a:buFontTx/>
              <a:buChar char="•"/>
              <a:defRPr sz="2400">
                <a:latin typeface="Times New Roman"/>
                <a:ea typeface="Times New Roman"/>
                <a:cs typeface="Times New Roman"/>
                <a:sym typeface="Times New Roman"/>
              </a:defRPr>
            </a:pPr>
            <a:r>
              <a:t>The Black Death, and the conquistadores and their diseases…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Understanding the Solow-Malthus Equilibrium: Population and Labor Force"/>
          <p:cNvSpPr txBox="1"/>
          <p:nvPr>
            <p:ph type="title" idx="4294967295"/>
          </p:nvPr>
        </p:nvSpPr>
        <p:spPr>
          <a:xfrm>
            <a:off x="277663" y="-1"/>
            <a:ext cx="8572501" cy="1270001"/>
          </a:xfrm>
          <a:prstGeom prst="rect">
            <a:avLst/>
          </a:prstGeom>
        </p:spPr>
        <p:txBody>
          <a:bodyPr>
            <a:normAutofit fontScale="100000" lnSpcReduction="0"/>
          </a:bodyPr>
          <a:lstStyle>
            <a:lvl1pPr defTabSz="260604">
              <a:defRPr sz="3420">
                <a:solidFill>
                  <a:srgbClr val="000080"/>
                </a:solidFill>
              </a:defRPr>
            </a:lvl1pPr>
          </a:lstStyle>
          <a:p>
            <a:pPr/>
            <a:r>
              <a:t>Understanding the Solow-Malthus Equilibrium: Population and Labor Force</a:t>
            </a:r>
          </a:p>
        </p:txBody>
      </p:sp>
      <p:sp>
        <p:nvSpPr>
          <p:cNvPr id="155"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56" name="Image" descr="Image"/>
          <p:cNvPicPr>
            <a:picLocks noChangeAspect="1"/>
          </p:cNvPicPr>
          <p:nvPr/>
        </p:nvPicPr>
        <p:blipFill>
          <a:blip r:embed="rId2">
            <a:extLst/>
          </a:blip>
          <a:stretch>
            <a:fillRect/>
          </a:stretch>
        </p:blipFill>
        <p:spPr>
          <a:xfrm>
            <a:off x="2246562" y="1270000"/>
            <a:ext cx="4915643" cy="3950228"/>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Understanding the Solow-Mathus Equilibrium: Prosperity"/>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Understanding the Solow-Mathus Equilibrium: Prosperity</a:t>
            </a:r>
          </a:p>
        </p:txBody>
      </p:sp>
      <p:sp>
        <p:nvSpPr>
          <p:cNvPr id="159" name="Notes:"/>
          <p:cNvSpPr txBox="1"/>
          <p:nvPr>
            <p:ph type="body" sz="quarter" idx="4294967295"/>
          </p:nvPr>
        </p:nvSpPr>
        <p:spPr>
          <a:xfrm>
            <a:off x="277663" y="5397500"/>
            <a:ext cx="8572501" cy="1270000"/>
          </a:xfrm>
          <a:prstGeom prst="rect">
            <a:avLst/>
          </a:prstGeom>
        </p:spPr>
        <p:txBody>
          <a:bodyPr>
            <a:normAutofit fontScale="100000" lnSpcReduction="0"/>
          </a:bodyPr>
          <a:lstStyle>
            <a:lvl1pPr marL="0" indent="0">
              <a:spcBef>
                <a:spcPts val="1200"/>
              </a:spcBef>
              <a:buSzTx/>
              <a:buFontTx/>
              <a:buNone/>
              <a:defRPr b="1" sz="2400">
                <a:latin typeface="Times New Roman"/>
                <a:ea typeface="Times New Roman"/>
                <a:cs typeface="Times New Roman"/>
                <a:sym typeface="Times New Roman"/>
              </a:defRPr>
            </a:lvl1pPr>
          </a:lstStyle>
          <a:p>
            <a:pPr>
              <a:defRPr b="0"/>
            </a:pPr>
            <a:r>
              <a:rPr b="1"/>
              <a:t>Notes:</a:t>
            </a:r>
          </a:p>
        </p:txBody>
      </p:sp>
      <p:pic>
        <p:nvPicPr>
          <p:cNvPr id="160" name="Image" descr="Image"/>
          <p:cNvPicPr>
            <a:picLocks noChangeAspect="1"/>
          </p:cNvPicPr>
          <p:nvPr/>
        </p:nvPicPr>
        <p:blipFill>
          <a:blip r:embed="rId2">
            <a:extLst/>
          </a:blip>
          <a:stretch>
            <a:fillRect/>
          </a:stretch>
        </p:blipFill>
        <p:spPr>
          <a:xfrm>
            <a:off x="874563" y="1244600"/>
            <a:ext cx="7975601" cy="415290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How Does This System React to Shock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How Does This System React to Shocks?</a:t>
            </a:r>
          </a:p>
        </p:txBody>
      </p:sp>
      <p:pic>
        <p:nvPicPr>
          <p:cNvPr id="163" name="Image" descr="Image"/>
          <p:cNvPicPr>
            <a:picLocks noChangeAspect="1"/>
          </p:cNvPicPr>
          <p:nvPr/>
        </p:nvPicPr>
        <p:blipFill>
          <a:blip r:embed="rId2">
            <a:extLst/>
          </a:blip>
          <a:stretch>
            <a:fillRect/>
          </a:stretch>
        </p:blipFill>
        <p:spPr>
          <a:xfrm>
            <a:off x="2017334" y="2286000"/>
            <a:ext cx="4851401" cy="698500"/>
          </a:xfrm>
          <a:prstGeom prst="rect">
            <a:avLst/>
          </a:prstGeom>
          <a:ln w="12700">
            <a:miter lim="400000"/>
          </a:ln>
        </p:spPr>
      </p:pic>
      <p:pic>
        <p:nvPicPr>
          <p:cNvPr id="164" name="Image" descr="Image"/>
          <p:cNvPicPr>
            <a:picLocks noChangeAspect="1"/>
          </p:cNvPicPr>
          <p:nvPr/>
        </p:nvPicPr>
        <p:blipFill>
          <a:blip r:embed="rId3">
            <a:extLst/>
          </a:blip>
          <a:stretch>
            <a:fillRect/>
          </a:stretch>
        </p:blipFill>
        <p:spPr>
          <a:xfrm>
            <a:off x="2017334" y="1701800"/>
            <a:ext cx="4483101" cy="584200"/>
          </a:xfrm>
          <a:prstGeom prst="rect">
            <a:avLst/>
          </a:prstGeom>
          <a:ln w="12700">
            <a:miter lim="400000"/>
          </a:ln>
        </p:spPr>
      </p:pic>
      <p:pic>
        <p:nvPicPr>
          <p:cNvPr id="165" name="Image" descr="Image"/>
          <p:cNvPicPr>
            <a:picLocks noChangeAspect="1"/>
          </p:cNvPicPr>
          <p:nvPr/>
        </p:nvPicPr>
        <p:blipFill>
          <a:blip r:embed="rId4">
            <a:extLst/>
          </a:blip>
          <a:stretch>
            <a:fillRect/>
          </a:stretch>
        </p:blipFill>
        <p:spPr>
          <a:xfrm>
            <a:off x="2017334" y="1270000"/>
            <a:ext cx="1143001" cy="431800"/>
          </a:xfrm>
          <a:prstGeom prst="rect">
            <a:avLst/>
          </a:prstGeom>
          <a:ln w="12700">
            <a:miter lim="400000"/>
          </a:ln>
        </p:spPr>
      </p:pic>
      <p:sp>
        <p:nvSpPr>
          <p:cNvPr id="166" name="Let’s think of some:…"/>
          <p:cNvSpPr txBox="1"/>
          <p:nvPr>
            <p:ph type="body" idx="4294967295"/>
          </p:nvPr>
        </p:nvSpPr>
        <p:spPr>
          <a:xfrm>
            <a:off x="277663" y="2984500"/>
            <a:ext cx="8572501" cy="3683000"/>
          </a:xfrm>
          <a:prstGeom prst="rect">
            <a:avLst/>
          </a:prstGeom>
        </p:spPr>
        <p:txBody>
          <a:bodyPr>
            <a:normAutofit fontScale="100000" lnSpcReduction="0"/>
          </a:bodyPr>
          <a:lstStyle/>
          <a:p>
            <a:pPr marL="0" indent="0" defTabSz="388620">
              <a:spcBef>
                <a:spcPts val="1000"/>
              </a:spcBef>
              <a:buSzTx/>
              <a:buFontTx/>
              <a:buNone/>
              <a:defRPr sz="2040">
                <a:latin typeface="Times New Roman"/>
                <a:ea typeface="Times New Roman"/>
                <a:cs typeface="Times New Roman"/>
                <a:sym typeface="Times New Roman"/>
              </a:defRPr>
            </a:pPr>
            <a:r>
              <a:rPr b="1"/>
              <a:t>Let’s think of some:</a:t>
            </a:r>
          </a:p>
          <a:p>
            <a:pPr marL="204536" indent="-204536" defTabSz="388620">
              <a:spcBef>
                <a:spcPts val="1000"/>
              </a:spcBef>
              <a:buFontTx/>
              <a:defRPr sz="2040">
                <a:latin typeface="Times New Roman"/>
                <a:ea typeface="Times New Roman"/>
                <a:cs typeface="Times New Roman"/>
                <a:sym typeface="Times New Roman"/>
              </a:defRPr>
            </a:pPr>
            <a:r>
              <a:t>a sudden major plague...</a:t>
            </a:r>
          </a:p>
          <a:p>
            <a:pPr marL="204536" indent="-204536" defTabSz="388620">
              <a:spcBef>
                <a:spcPts val="1000"/>
              </a:spcBef>
              <a:buFontTx/>
              <a:defRPr sz="2040">
                <a:latin typeface="Times New Roman"/>
                <a:ea typeface="Times New Roman"/>
                <a:cs typeface="Times New Roman"/>
                <a:sym typeface="Times New Roman"/>
              </a:defRPr>
            </a:pPr>
            <a:r>
              <a:t>the rise of a civilization that carries with it norms of property and law and commerce, and thus a rise in 𝑠</a:t>
            </a:r>
          </a:p>
          <a:p>
            <a:pPr marL="204536" indent="-204536" defTabSz="388620">
              <a:spcBef>
                <a:spcPts val="1000"/>
              </a:spcBef>
              <a:buFontTx/>
              <a:defRPr sz="2040">
                <a:latin typeface="Times New Roman"/>
                <a:ea typeface="Times New Roman"/>
                <a:cs typeface="Times New Roman"/>
                <a:sym typeface="Times New Roman"/>
              </a:defRPr>
            </a:pPr>
            <a:r>
              <a:t>the rise of an empire that raises s via the imperial peace and that also creates a rise in the taste for luxuries 𝜙 (and possibly reduces biological subsistence 𝑦</a:t>
            </a:r>
            <a:r>
              <a:rPr baseline="31999"/>
              <a:t>𝑠𝑢𝑏</a:t>
            </a:r>
            <a:r>
              <a:t>)</a:t>
            </a:r>
          </a:p>
          <a:p>
            <a:pPr marL="204536" indent="-204536" defTabSz="388620">
              <a:spcBef>
                <a:spcPts val="1000"/>
              </a:spcBef>
              <a:buFontTx/>
              <a:defRPr sz="2040">
                <a:latin typeface="Times New Roman"/>
                <a:ea typeface="Times New Roman"/>
                <a:cs typeface="Times New Roman"/>
                <a:sym typeface="Times New Roman"/>
              </a:defRPr>
            </a:pPr>
            <a:r>
              <a:t>a shift in the rate of ideas growth </a:t>
            </a:r>
            <a:r>
              <a:rPr i="1"/>
              <a:t>h</a:t>
            </a:r>
            <a:r>
              <a:t>...</a:t>
            </a:r>
          </a:p>
          <a:p>
            <a:pPr marL="204536" indent="-204536" defTabSz="388620">
              <a:spcBef>
                <a:spcPts val="1000"/>
              </a:spcBef>
              <a:buFontTx/>
              <a:defRPr sz="2040">
                <a:latin typeface="Times New Roman"/>
                <a:ea typeface="Times New Roman"/>
                <a:cs typeface="Times New Roman"/>
                <a:sym typeface="Times New Roman"/>
              </a:defRPr>
            </a:pPr>
            <a:r>
              <a:t>a shift in sociology that alters subsistence 𝑦</a:t>
            </a:r>
            <a:r>
              <a:rPr baseline="31999"/>
              <a:t>𝑠𝑢𝑏</a:t>
            </a:r>
            <a:r>
              <a:t>…</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teady-State and Along the Transition Pat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a:t>
            </a:r>
          </a:p>
        </p:txBody>
      </p:sp>
      <p:sp>
        <p:nvSpPr>
          <p:cNvPr id="169" name="The fall of an empir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defTabSz="438911">
              <a:spcBef>
                <a:spcPts val="1100"/>
              </a:spcBef>
              <a:buSzTx/>
              <a:buFontTx/>
              <a:buNone/>
              <a:defRPr sz="2304">
                <a:latin typeface="Times New Roman"/>
                <a:ea typeface="Times New Roman"/>
                <a:cs typeface="Times New Roman"/>
                <a:sym typeface="Times New Roman"/>
              </a:defRPr>
            </a:pPr>
            <a:r>
              <a:rPr b="1"/>
              <a:t>The fall of an empire:</a:t>
            </a:r>
          </a:p>
          <a:p>
            <a:pPr marL="231006" indent="-231006" defTabSz="438911">
              <a:spcBef>
                <a:spcPts val="1100"/>
              </a:spcBef>
              <a:buFontTx/>
              <a:defRPr sz="2304">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31006" indent="-231006" defTabSz="438911">
              <a:spcBef>
                <a:spcPts val="1100"/>
              </a:spcBef>
              <a:buFontTx/>
              <a:defRPr sz="2304">
                <a:latin typeface="Times New Roman"/>
                <a:ea typeface="Times New Roman"/>
                <a:cs typeface="Times New Roman"/>
                <a:sym typeface="Times New Roman"/>
              </a:defRPr>
            </a:pPr>
            <a:r>
              <a:t>A decline in inequality, taste for luxuries, and taste for urban living: Δφ = -0.25</a:t>
            </a:r>
          </a:p>
          <a:p>
            <a:pPr marL="231006" indent="-231006" defTabSz="438911">
              <a:spcBef>
                <a:spcPts val="1100"/>
              </a:spcBef>
              <a:buFontTx/>
              <a:defRPr sz="2304">
                <a:latin typeface="Times New Roman"/>
                <a:ea typeface="Times New Roman"/>
                <a:cs typeface="Times New Roman"/>
                <a:sym typeface="Times New Roman"/>
              </a:defRPr>
            </a:pPr>
            <a:r>
              <a:t>a decline in law-and-order that produces a sharp fall in the savings rate: Δs = -0.10</a:t>
            </a:r>
          </a:p>
        </p:txBody>
      </p:sp>
      <p:pic>
        <p:nvPicPr>
          <p:cNvPr id="170" name="Image" descr="Image"/>
          <p:cNvPicPr>
            <a:picLocks noChangeAspect="1"/>
          </p:cNvPicPr>
          <p:nvPr/>
        </p:nvPicPr>
        <p:blipFill>
          <a:blip r:embed="rId3">
            <a:extLst/>
          </a:blip>
          <a:stretch>
            <a:fillRect/>
          </a:stretch>
        </p:blipFill>
        <p:spPr>
          <a:xfrm>
            <a:off x="3933526" y="1270000"/>
            <a:ext cx="4916638" cy="5254477"/>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teady-State and Along the Transition Path II"/>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Steady-State and Along the Transition Path II</a:t>
            </a:r>
          </a:p>
        </p:txBody>
      </p:sp>
      <p:sp>
        <p:nvSpPr>
          <p:cNvPr id="173" name="A civilization-wide great plague:…"/>
          <p:cNvSpPr txBox="1"/>
          <p:nvPr>
            <p:ph type="body" sz="half" idx="4294967295"/>
          </p:nvPr>
        </p:nvSpPr>
        <p:spPr>
          <a:xfrm>
            <a:off x="277663" y="1270000"/>
            <a:ext cx="3612357" cy="5254477"/>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t>A civilization-wide great plague:</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https://nbviewer.jupyter.org/github/braddelong/LS2019/blob/master/2019-10-14-Ancient_Economies.ipynb</a:t>
            </a:r>
            <a:r>
              <a:t>&gt;</a:t>
            </a:r>
          </a:p>
          <a:p>
            <a:pPr marL="240631" indent="-240631">
              <a:spcBef>
                <a:spcPts val="1200"/>
              </a:spcBef>
              <a:buFontTx/>
              <a:defRPr sz="2400">
                <a:latin typeface="Times New Roman"/>
                <a:ea typeface="Times New Roman"/>
                <a:cs typeface="Times New Roman"/>
                <a:sym typeface="Times New Roman"/>
              </a:defRPr>
            </a:pPr>
            <a:r>
              <a:t>A third of the population is carried off: ΔL = -0.33</a:t>
            </a:r>
          </a:p>
        </p:txBody>
      </p:sp>
      <p:pic>
        <p:nvPicPr>
          <p:cNvPr id="174" name="Image" descr="Image"/>
          <p:cNvPicPr>
            <a:picLocks noChangeAspect="1"/>
          </p:cNvPicPr>
          <p:nvPr/>
        </p:nvPicPr>
        <p:blipFill>
          <a:blip r:embed="rId3">
            <a:extLst/>
          </a:blip>
          <a:stretch>
            <a:fillRect/>
          </a:stretch>
        </p:blipFill>
        <p:spPr>
          <a:xfrm>
            <a:off x="3956076" y="1270000"/>
            <a:ext cx="4894088" cy="5254477"/>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Catch Our Breath…"/>
          <p:cNvSpPr txBox="1"/>
          <p:nvPr>
            <p:ph type="title"/>
          </p:nvPr>
        </p:nvSpPr>
        <p:spPr>
          <a:xfrm>
            <a:off x="276457" y="-1"/>
            <a:ext cx="8572501" cy="1270001"/>
          </a:xfrm>
          <a:prstGeom prst="rect">
            <a:avLst/>
          </a:prstGeom>
        </p:spPr>
        <p:txBody>
          <a:bodyPr/>
          <a:lstStyle/>
          <a:p>
            <a:pPr/>
            <a:r>
              <a:t>Catch Our Breath…</a:t>
            </a:r>
          </a:p>
        </p:txBody>
      </p:sp>
      <p:sp>
        <p:nvSpPr>
          <p:cNvPr id="177"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78"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79"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47" name="Approximately what has been the growth rate of the human useful-ideas stock between the year 1870 and today?…"/>
          <p:cNvSpPr txBox="1"/>
          <p:nvPr>
            <p:ph type="body" sz="half" idx="4294967295"/>
          </p:nvPr>
        </p:nvSpPr>
        <p:spPr>
          <a:xfrm>
            <a:off x="5417993" y="1267122"/>
            <a:ext cx="343217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pic>
        <p:nvPicPr>
          <p:cNvPr id="48" name="Image" descr="Image"/>
          <p:cNvPicPr>
            <a:picLocks noChangeAspect="1"/>
          </p:cNvPicPr>
          <p:nvPr/>
        </p:nvPicPr>
        <p:blipFill>
          <a:blip r:embed="rId2">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51"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sp>
        <p:nvSpPr>
          <p:cNvPr id="52"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pic>
        <p:nvPicPr>
          <p:cNvPr id="53" name="Image" descr="Image"/>
          <p:cNvPicPr>
            <a:picLocks noChangeAspect="1"/>
          </p:cNvPicPr>
          <p:nvPr/>
        </p:nvPicPr>
        <p:blipFill>
          <a:blip r:embed="rId3">
            <a:extLst/>
          </a:blip>
          <a:stretch>
            <a:fillRect/>
          </a:stretch>
        </p:blipFill>
        <p:spPr>
          <a:xfrm>
            <a:off x="277663" y="1270000"/>
            <a:ext cx="4775201" cy="44958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One Table: Average Global Numbers</a:t>
            </a:r>
          </a:p>
        </p:txBody>
      </p:sp>
      <p:sp>
        <p:nvSpPr>
          <p:cNvPr id="56" name="10:00"/>
          <p:cNvSpPr txBox="1"/>
          <p:nvPr/>
        </p:nvSpPr>
        <p:spPr>
          <a:xfrm>
            <a:off x="8221129" y="6487159"/>
            <a:ext cx="92287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10:00</a:t>
            </a:r>
          </a:p>
        </p:txBody>
      </p:sp>
      <p:pic>
        <p:nvPicPr>
          <p:cNvPr id="57" name="Image" descr="Image"/>
          <p:cNvPicPr>
            <a:picLocks noChangeAspect="1"/>
          </p:cNvPicPr>
          <p:nvPr/>
        </p:nvPicPr>
        <p:blipFill>
          <a:blip r:embed="rId2">
            <a:extLst/>
          </a:blip>
          <a:stretch>
            <a:fillRect/>
          </a:stretch>
        </p:blipFill>
        <p:spPr>
          <a:xfrm>
            <a:off x="277663" y="1270000"/>
            <a:ext cx="8178801" cy="45085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60"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208547" indent="-208547" defTabSz="297179">
              <a:buFontTx/>
              <a:buAutoNum type="arabicPeriod" startAt="1"/>
              <a:defRPr sz="1495">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208547" indent="-208547" defTabSz="297179">
              <a:buFontTx/>
              <a:buAutoNum type="arabicPeriod" startAt="1"/>
              <a:defRPr sz="1495">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208547" indent="-208547" defTabSz="297179">
              <a:buFontTx/>
              <a:buAutoNum type="arabicPeriod" startAt="1"/>
              <a:defRPr sz="1495">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208547" indent="-208547" defTabSz="297179">
              <a:buFontTx/>
              <a:buAutoNum type="arabicPeriod" startAt="1"/>
              <a:defRPr sz="1495">
                <a:latin typeface="Times New Roman"/>
                <a:ea typeface="Times New Roman"/>
                <a:cs typeface="Times New Roman"/>
                <a:sym typeface="Times New Roman"/>
              </a:defRPr>
            </a:pPr>
            <a:r>
              <a:t>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208547" indent="-208547" defTabSz="297179">
              <a:buFontTx/>
              <a:buAutoNum type="arabicPeriod" startAt="1"/>
              <a:defRPr sz="1495">
                <a:latin typeface="Times New Roman"/>
                <a:ea typeface="Times New Roman"/>
                <a:cs typeface="Times New Roman"/>
                <a:sym typeface="Times New Roman"/>
              </a:defRPr>
            </a:pPr>
            <a:r>
              <a:t>What does Aristotle say are the four tasks of the Greek man in managing his household? Why these four?</a:t>
            </a:r>
          </a:p>
          <a:p>
            <a:pPr marL="208547" indent="-208547" defTabSz="297179">
              <a:buFontTx/>
              <a:buAutoNum type="arabicPeriod" startAt="1"/>
              <a:defRPr sz="1495">
                <a:latin typeface="Times New Roman"/>
                <a:ea typeface="Times New Roman"/>
                <a:cs typeface="Times New Roman"/>
                <a:sym typeface="Times New Roman"/>
              </a:defRPr>
            </a:pPr>
            <a:r>
              <a:t>What are these four in rank order of importance</a:t>
            </a:r>
          </a:p>
        </p:txBody>
      </p:sp>
      <p:sp>
        <p:nvSpPr>
          <p:cNvPr id="61"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62"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63" name="Image" descr="Image"/>
          <p:cNvPicPr>
            <a:picLocks noChangeAspect="1"/>
          </p:cNvPicPr>
          <p:nvPr/>
        </p:nvPicPr>
        <p:blipFill>
          <a:blip r:embed="rId3">
            <a:extLst/>
          </a:blip>
          <a:stretch>
            <a:fillRect/>
          </a:stretch>
        </p:blipFill>
        <p:spPr>
          <a:xfrm>
            <a:off x="5484663" y="1230125"/>
            <a:ext cx="3365501" cy="192125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sp>
        <p:nvSpPr>
          <p:cNvPr id="66"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67" name="10:20"/>
          <p:cNvSpPr txBox="1"/>
          <p:nvPr/>
        </p:nvSpPr>
        <p:spPr>
          <a:xfrm>
            <a:off x="8221129" y="0"/>
            <a:ext cx="922872"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10:20</a:t>
            </a:r>
          </a:p>
        </p:txBody>
      </p:sp>
      <p:pic>
        <p:nvPicPr>
          <p:cNvPr id="68" name="Image" descr="Image"/>
          <p:cNvPicPr>
            <a:picLocks noChangeAspect="1"/>
          </p:cNvPicPr>
          <p:nvPr/>
        </p:nvPicPr>
        <p:blipFill>
          <a:blip r:embed="rId2">
            <a:extLst/>
          </a:blip>
          <a:stretch>
            <a:fillRect/>
          </a:stretch>
        </p:blipFill>
        <p:spPr>
          <a:xfrm>
            <a:off x="2428014" y="1270000"/>
            <a:ext cx="6422150" cy="432213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sp>
        <p:nvSpPr>
          <p:cNvPr id="71"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pic>
        <p:nvPicPr>
          <p:cNvPr id="72" name="Image" descr="Image"/>
          <p:cNvPicPr>
            <a:picLocks noChangeAspect="1"/>
          </p:cNvPicPr>
          <p:nvPr/>
        </p:nvPicPr>
        <p:blipFill>
          <a:blip r:embed="rId2">
            <a:extLst/>
          </a:blip>
          <a:stretch>
            <a:fillRect/>
          </a:stretch>
        </p:blipFill>
        <p:spPr>
          <a:xfrm>
            <a:off x="277663" y="1270000"/>
            <a:ext cx="5389702" cy="367659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